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1" r:id="rId5"/>
    <p:sldId id="262" r:id="rId6"/>
    <p:sldId id="265" r:id="rId7"/>
    <p:sldId id="263" r:id="rId8"/>
    <p:sldId id="264" r:id="rId9"/>
    <p:sldId id="26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278F"/>
    <a:srgbClr val="9999FF"/>
    <a:srgbClr val="99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F58A9-5A33-47F7-B5F2-CEAF9A8C6A1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2AAEB376-C20F-4F04-A921-335AE7106BB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C8538961-3BCC-4A52-94D2-54CC483498B2}"/>
              </a:ext>
            </a:extLst>
          </p:cNvPr>
          <p:cNvSpPr>
            <a:spLocks noGrp="1"/>
          </p:cNvSpPr>
          <p:nvPr>
            <p:ph type="dt" sz="half" idx="10"/>
          </p:nvPr>
        </p:nvSpPr>
        <p:spPr/>
        <p:txBody>
          <a:bodyPr/>
          <a:lstStyle/>
          <a:p>
            <a:fld id="{5FA14761-EBE8-4B4D-9DAF-EDD02FFA4D6E}" type="datetimeFigureOut">
              <a:rPr lang="en-GB" smtClean="0"/>
              <a:t>27/10/2023</a:t>
            </a:fld>
            <a:endParaRPr lang="en-GB"/>
          </a:p>
        </p:txBody>
      </p:sp>
      <p:sp>
        <p:nvSpPr>
          <p:cNvPr id="5" name="Footer Placeholder 4">
            <a:extLst>
              <a:ext uri="{FF2B5EF4-FFF2-40B4-BE49-F238E27FC236}">
                <a16:creationId xmlns:a16="http://schemas.microsoft.com/office/drawing/2014/main" id="{E291A90C-5404-41E3-A218-FB535D0B9D4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5A6F3BA-1588-4B99-B54E-385FB935D378}"/>
              </a:ext>
            </a:extLst>
          </p:cNvPr>
          <p:cNvSpPr>
            <a:spLocks noGrp="1"/>
          </p:cNvSpPr>
          <p:nvPr>
            <p:ph type="sldNum" sz="quarter" idx="12"/>
          </p:nvPr>
        </p:nvSpPr>
        <p:spPr/>
        <p:txBody>
          <a:bodyPr/>
          <a:lstStyle/>
          <a:p>
            <a:fld id="{16BE7ADB-EC51-42F5-A376-9F6C37575FCC}" type="slidenum">
              <a:rPr lang="en-GB" smtClean="0"/>
              <a:t>‹#›</a:t>
            </a:fld>
            <a:endParaRPr lang="en-GB"/>
          </a:p>
        </p:txBody>
      </p:sp>
    </p:spTree>
    <p:extLst>
      <p:ext uri="{BB962C8B-B14F-4D97-AF65-F5344CB8AC3E}">
        <p14:creationId xmlns:p14="http://schemas.microsoft.com/office/powerpoint/2010/main" val="334030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33731-153F-4B4B-874A-109A625FAD10}"/>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1A6EE1E1-BA43-41D5-89F2-1FFF7069B214}"/>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CF63E8BA-6C99-40F1-A6E3-AB14151C4960}"/>
              </a:ext>
            </a:extLst>
          </p:cNvPr>
          <p:cNvSpPr>
            <a:spLocks noGrp="1"/>
          </p:cNvSpPr>
          <p:nvPr>
            <p:ph type="dt" sz="half" idx="10"/>
          </p:nvPr>
        </p:nvSpPr>
        <p:spPr/>
        <p:txBody>
          <a:bodyPr/>
          <a:lstStyle/>
          <a:p>
            <a:fld id="{5FA14761-EBE8-4B4D-9DAF-EDD02FFA4D6E}" type="datetimeFigureOut">
              <a:rPr lang="en-GB" smtClean="0"/>
              <a:t>27/10/2023</a:t>
            </a:fld>
            <a:endParaRPr lang="en-GB"/>
          </a:p>
        </p:txBody>
      </p:sp>
      <p:sp>
        <p:nvSpPr>
          <p:cNvPr id="5" name="Footer Placeholder 4">
            <a:extLst>
              <a:ext uri="{FF2B5EF4-FFF2-40B4-BE49-F238E27FC236}">
                <a16:creationId xmlns:a16="http://schemas.microsoft.com/office/drawing/2014/main" id="{8BF4D74A-0CB1-45A2-9820-24F39167DB7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9631CE3-0F38-44C5-AB7D-CDA6528CC113}"/>
              </a:ext>
            </a:extLst>
          </p:cNvPr>
          <p:cNvSpPr>
            <a:spLocks noGrp="1"/>
          </p:cNvSpPr>
          <p:nvPr>
            <p:ph type="sldNum" sz="quarter" idx="12"/>
          </p:nvPr>
        </p:nvSpPr>
        <p:spPr/>
        <p:txBody>
          <a:bodyPr/>
          <a:lstStyle/>
          <a:p>
            <a:fld id="{16BE7ADB-EC51-42F5-A376-9F6C37575FCC}" type="slidenum">
              <a:rPr lang="en-GB" smtClean="0"/>
              <a:t>‹#›</a:t>
            </a:fld>
            <a:endParaRPr lang="en-GB"/>
          </a:p>
        </p:txBody>
      </p:sp>
    </p:spTree>
    <p:extLst>
      <p:ext uri="{BB962C8B-B14F-4D97-AF65-F5344CB8AC3E}">
        <p14:creationId xmlns:p14="http://schemas.microsoft.com/office/powerpoint/2010/main" val="1608187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BFF7C9-B042-4B9D-97CB-214025D38CB6}"/>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04CD4C4E-D30C-4660-B357-5D0A3575AFE3}"/>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9555BDAF-C5EA-4586-9882-57436E1BCF6C}"/>
              </a:ext>
            </a:extLst>
          </p:cNvPr>
          <p:cNvSpPr>
            <a:spLocks noGrp="1"/>
          </p:cNvSpPr>
          <p:nvPr>
            <p:ph type="dt" sz="half" idx="10"/>
          </p:nvPr>
        </p:nvSpPr>
        <p:spPr/>
        <p:txBody>
          <a:bodyPr/>
          <a:lstStyle/>
          <a:p>
            <a:fld id="{5FA14761-EBE8-4B4D-9DAF-EDD02FFA4D6E}" type="datetimeFigureOut">
              <a:rPr lang="en-GB" smtClean="0"/>
              <a:t>27/10/2023</a:t>
            </a:fld>
            <a:endParaRPr lang="en-GB"/>
          </a:p>
        </p:txBody>
      </p:sp>
      <p:sp>
        <p:nvSpPr>
          <p:cNvPr id="5" name="Footer Placeholder 4">
            <a:extLst>
              <a:ext uri="{FF2B5EF4-FFF2-40B4-BE49-F238E27FC236}">
                <a16:creationId xmlns:a16="http://schemas.microsoft.com/office/drawing/2014/main" id="{840CC08D-F73E-4AA4-9663-B541F495B5E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7069035-43EF-4445-8F08-B7360C8BB628}"/>
              </a:ext>
            </a:extLst>
          </p:cNvPr>
          <p:cNvSpPr>
            <a:spLocks noGrp="1"/>
          </p:cNvSpPr>
          <p:nvPr>
            <p:ph type="sldNum" sz="quarter" idx="12"/>
          </p:nvPr>
        </p:nvSpPr>
        <p:spPr/>
        <p:txBody>
          <a:bodyPr/>
          <a:lstStyle/>
          <a:p>
            <a:fld id="{16BE7ADB-EC51-42F5-A376-9F6C37575FCC}" type="slidenum">
              <a:rPr lang="en-GB" smtClean="0"/>
              <a:t>‹#›</a:t>
            </a:fld>
            <a:endParaRPr lang="en-GB"/>
          </a:p>
        </p:txBody>
      </p:sp>
    </p:spTree>
    <p:extLst>
      <p:ext uri="{BB962C8B-B14F-4D97-AF65-F5344CB8AC3E}">
        <p14:creationId xmlns:p14="http://schemas.microsoft.com/office/powerpoint/2010/main" val="4139003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E1B56-9A83-47E9-828D-DCC777F24747}"/>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3B204482-600C-4455-A97C-63736C6E0850}"/>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7875E37D-5A12-4BDB-B643-4B7399448999}"/>
              </a:ext>
            </a:extLst>
          </p:cNvPr>
          <p:cNvSpPr>
            <a:spLocks noGrp="1"/>
          </p:cNvSpPr>
          <p:nvPr>
            <p:ph type="dt" sz="half" idx="10"/>
          </p:nvPr>
        </p:nvSpPr>
        <p:spPr/>
        <p:txBody>
          <a:bodyPr/>
          <a:lstStyle/>
          <a:p>
            <a:fld id="{5FA14761-EBE8-4B4D-9DAF-EDD02FFA4D6E}" type="datetimeFigureOut">
              <a:rPr lang="en-GB" smtClean="0"/>
              <a:t>27/10/2023</a:t>
            </a:fld>
            <a:endParaRPr lang="en-GB"/>
          </a:p>
        </p:txBody>
      </p:sp>
      <p:sp>
        <p:nvSpPr>
          <p:cNvPr id="5" name="Footer Placeholder 4">
            <a:extLst>
              <a:ext uri="{FF2B5EF4-FFF2-40B4-BE49-F238E27FC236}">
                <a16:creationId xmlns:a16="http://schemas.microsoft.com/office/drawing/2014/main" id="{59F679F5-1CF4-430F-AE76-D513CB3CC02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2803168-9A7B-4E6F-AA67-6E604923082F}"/>
              </a:ext>
            </a:extLst>
          </p:cNvPr>
          <p:cNvSpPr>
            <a:spLocks noGrp="1"/>
          </p:cNvSpPr>
          <p:nvPr>
            <p:ph type="sldNum" sz="quarter" idx="12"/>
          </p:nvPr>
        </p:nvSpPr>
        <p:spPr/>
        <p:txBody>
          <a:bodyPr/>
          <a:lstStyle/>
          <a:p>
            <a:fld id="{16BE7ADB-EC51-42F5-A376-9F6C37575FCC}" type="slidenum">
              <a:rPr lang="en-GB" smtClean="0"/>
              <a:t>‹#›</a:t>
            </a:fld>
            <a:endParaRPr lang="en-GB"/>
          </a:p>
        </p:txBody>
      </p:sp>
    </p:spTree>
    <p:extLst>
      <p:ext uri="{BB962C8B-B14F-4D97-AF65-F5344CB8AC3E}">
        <p14:creationId xmlns:p14="http://schemas.microsoft.com/office/powerpoint/2010/main" val="1454303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243E3-4E83-4ABF-B83C-4C9D6C34511B}"/>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FF5955E6-6D18-4869-A485-214F566AF32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8434ACDC-CF68-46A3-8475-E1B202871E64}"/>
              </a:ext>
            </a:extLst>
          </p:cNvPr>
          <p:cNvSpPr>
            <a:spLocks noGrp="1"/>
          </p:cNvSpPr>
          <p:nvPr>
            <p:ph type="dt" sz="half" idx="10"/>
          </p:nvPr>
        </p:nvSpPr>
        <p:spPr/>
        <p:txBody>
          <a:bodyPr/>
          <a:lstStyle/>
          <a:p>
            <a:fld id="{5FA14761-EBE8-4B4D-9DAF-EDD02FFA4D6E}" type="datetimeFigureOut">
              <a:rPr lang="en-GB" smtClean="0"/>
              <a:t>27/10/2023</a:t>
            </a:fld>
            <a:endParaRPr lang="en-GB"/>
          </a:p>
        </p:txBody>
      </p:sp>
      <p:sp>
        <p:nvSpPr>
          <p:cNvPr id="5" name="Footer Placeholder 4">
            <a:extLst>
              <a:ext uri="{FF2B5EF4-FFF2-40B4-BE49-F238E27FC236}">
                <a16:creationId xmlns:a16="http://schemas.microsoft.com/office/drawing/2014/main" id="{BEC5EA78-5B6C-4283-BC28-16CC34386FA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299846D-148C-4AEF-928A-2C897EFEEFFA}"/>
              </a:ext>
            </a:extLst>
          </p:cNvPr>
          <p:cNvSpPr>
            <a:spLocks noGrp="1"/>
          </p:cNvSpPr>
          <p:nvPr>
            <p:ph type="sldNum" sz="quarter" idx="12"/>
          </p:nvPr>
        </p:nvSpPr>
        <p:spPr/>
        <p:txBody>
          <a:bodyPr/>
          <a:lstStyle/>
          <a:p>
            <a:fld id="{16BE7ADB-EC51-42F5-A376-9F6C37575FCC}" type="slidenum">
              <a:rPr lang="en-GB" smtClean="0"/>
              <a:t>‹#›</a:t>
            </a:fld>
            <a:endParaRPr lang="en-GB"/>
          </a:p>
        </p:txBody>
      </p:sp>
    </p:spTree>
    <p:extLst>
      <p:ext uri="{BB962C8B-B14F-4D97-AF65-F5344CB8AC3E}">
        <p14:creationId xmlns:p14="http://schemas.microsoft.com/office/powerpoint/2010/main" val="3011486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78FB9-33BE-46B1-81E6-79DD1A92204F}"/>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23C9E99E-1290-4739-8DF9-FE1C1D7CD5DC}"/>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03B20069-6A36-4BF5-8073-C6B100C71861}"/>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820DA6B9-0BDA-40FC-BF9E-BC4C9F831897}"/>
              </a:ext>
            </a:extLst>
          </p:cNvPr>
          <p:cNvSpPr>
            <a:spLocks noGrp="1"/>
          </p:cNvSpPr>
          <p:nvPr>
            <p:ph type="dt" sz="half" idx="10"/>
          </p:nvPr>
        </p:nvSpPr>
        <p:spPr/>
        <p:txBody>
          <a:bodyPr/>
          <a:lstStyle/>
          <a:p>
            <a:fld id="{5FA14761-EBE8-4B4D-9DAF-EDD02FFA4D6E}" type="datetimeFigureOut">
              <a:rPr lang="en-GB" smtClean="0"/>
              <a:t>27/10/2023</a:t>
            </a:fld>
            <a:endParaRPr lang="en-GB"/>
          </a:p>
        </p:txBody>
      </p:sp>
      <p:sp>
        <p:nvSpPr>
          <p:cNvPr id="6" name="Footer Placeholder 5">
            <a:extLst>
              <a:ext uri="{FF2B5EF4-FFF2-40B4-BE49-F238E27FC236}">
                <a16:creationId xmlns:a16="http://schemas.microsoft.com/office/drawing/2014/main" id="{783DF74C-E85E-4A1D-8B2C-D23FC10A88E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A29CC06-4CDB-4748-8E78-053DF0378BB3}"/>
              </a:ext>
            </a:extLst>
          </p:cNvPr>
          <p:cNvSpPr>
            <a:spLocks noGrp="1"/>
          </p:cNvSpPr>
          <p:nvPr>
            <p:ph type="sldNum" sz="quarter" idx="12"/>
          </p:nvPr>
        </p:nvSpPr>
        <p:spPr/>
        <p:txBody>
          <a:bodyPr/>
          <a:lstStyle/>
          <a:p>
            <a:fld id="{16BE7ADB-EC51-42F5-A376-9F6C37575FCC}" type="slidenum">
              <a:rPr lang="en-GB" smtClean="0"/>
              <a:t>‹#›</a:t>
            </a:fld>
            <a:endParaRPr lang="en-GB"/>
          </a:p>
        </p:txBody>
      </p:sp>
    </p:spTree>
    <p:extLst>
      <p:ext uri="{BB962C8B-B14F-4D97-AF65-F5344CB8AC3E}">
        <p14:creationId xmlns:p14="http://schemas.microsoft.com/office/powerpoint/2010/main" val="2004113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39DAF-68B8-405B-9503-51B01CACDE7B}"/>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3C7103D9-B68F-4B34-A6CC-85506A9773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C1BA8E98-9708-4EF8-8EF9-EC2E2FB255E8}"/>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EAC8B6C7-CAA5-46E2-B2FA-9D58FF9477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C90AB9E6-08A7-4ECE-B67F-2FE37F7FFD8C}"/>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E0142B9F-A30C-402A-9D04-F13C55B64993}"/>
              </a:ext>
            </a:extLst>
          </p:cNvPr>
          <p:cNvSpPr>
            <a:spLocks noGrp="1"/>
          </p:cNvSpPr>
          <p:nvPr>
            <p:ph type="dt" sz="half" idx="10"/>
          </p:nvPr>
        </p:nvSpPr>
        <p:spPr/>
        <p:txBody>
          <a:bodyPr/>
          <a:lstStyle/>
          <a:p>
            <a:fld id="{5FA14761-EBE8-4B4D-9DAF-EDD02FFA4D6E}" type="datetimeFigureOut">
              <a:rPr lang="en-GB" smtClean="0"/>
              <a:t>27/10/2023</a:t>
            </a:fld>
            <a:endParaRPr lang="en-GB"/>
          </a:p>
        </p:txBody>
      </p:sp>
      <p:sp>
        <p:nvSpPr>
          <p:cNvPr id="8" name="Footer Placeholder 7">
            <a:extLst>
              <a:ext uri="{FF2B5EF4-FFF2-40B4-BE49-F238E27FC236}">
                <a16:creationId xmlns:a16="http://schemas.microsoft.com/office/drawing/2014/main" id="{5C6A2905-5EF9-416F-9D6B-3A8AE194FCF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B45E3B9-CDED-462A-951D-1A70D3599195}"/>
              </a:ext>
            </a:extLst>
          </p:cNvPr>
          <p:cNvSpPr>
            <a:spLocks noGrp="1"/>
          </p:cNvSpPr>
          <p:nvPr>
            <p:ph type="sldNum" sz="quarter" idx="12"/>
          </p:nvPr>
        </p:nvSpPr>
        <p:spPr/>
        <p:txBody>
          <a:bodyPr/>
          <a:lstStyle/>
          <a:p>
            <a:fld id="{16BE7ADB-EC51-42F5-A376-9F6C37575FCC}" type="slidenum">
              <a:rPr lang="en-GB" smtClean="0"/>
              <a:t>‹#›</a:t>
            </a:fld>
            <a:endParaRPr lang="en-GB"/>
          </a:p>
        </p:txBody>
      </p:sp>
    </p:spTree>
    <p:extLst>
      <p:ext uri="{BB962C8B-B14F-4D97-AF65-F5344CB8AC3E}">
        <p14:creationId xmlns:p14="http://schemas.microsoft.com/office/powerpoint/2010/main" val="4017830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AD411-8418-4139-9AEC-0BC24DD31532}"/>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AA6DF7B1-41B2-4654-A823-216BB8559F56}"/>
              </a:ext>
            </a:extLst>
          </p:cNvPr>
          <p:cNvSpPr>
            <a:spLocks noGrp="1"/>
          </p:cNvSpPr>
          <p:nvPr>
            <p:ph type="dt" sz="half" idx="10"/>
          </p:nvPr>
        </p:nvSpPr>
        <p:spPr/>
        <p:txBody>
          <a:bodyPr/>
          <a:lstStyle/>
          <a:p>
            <a:fld id="{5FA14761-EBE8-4B4D-9DAF-EDD02FFA4D6E}" type="datetimeFigureOut">
              <a:rPr lang="en-GB" smtClean="0"/>
              <a:t>27/10/2023</a:t>
            </a:fld>
            <a:endParaRPr lang="en-GB"/>
          </a:p>
        </p:txBody>
      </p:sp>
      <p:sp>
        <p:nvSpPr>
          <p:cNvPr id="4" name="Footer Placeholder 3">
            <a:extLst>
              <a:ext uri="{FF2B5EF4-FFF2-40B4-BE49-F238E27FC236}">
                <a16:creationId xmlns:a16="http://schemas.microsoft.com/office/drawing/2014/main" id="{A12BA997-A085-4DBD-95A5-004B78F7D8B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FAE3B90-1D13-499E-A7A2-C17714159C7B}"/>
              </a:ext>
            </a:extLst>
          </p:cNvPr>
          <p:cNvSpPr>
            <a:spLocks noGrp="1"/>
          </p:cNvSpPr>
          <p:nvPr>
            <p:ph type="sldNum" sz="quarter" idx="12"/>
          </p:nvPr>
        </p:nvSpPr>
        <p:spPr/>
        <p:txBody>
          <a:bodyPr/>
          <a:lstStyle/>
          <a:p>
            <a:fld id="{16BE7ADB-EC51-42F5-A376-9F6C37575FCC}" type="slidenum">
              <a:rPr lang="en-GB" smtClean="0"/>
              <a:t>‹#›</a:t>
            </a:fld>
            <a:endParaRPr lang="en-GB"/>
          </a:p>
        </p:txBody>
      </p:sp>
    </p:spTree>
    <p:extLst>
      <p:ext uri="{BB962C8B-B14F-4D97-AF65-F5344CB8AC3E}">
        <p14:creationId xmlns:p14="http://schemas.microsoft.com/office/powerpoint/2010/main" val="3895105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023861-0204-45DF-A2AB-E37E2497246E}"/>
              </a:ext>
            </a:extLst>
          </p:cNvPr>
          <p:cNvSpPr>
            <a:spLocks noGrp="1"/>
          </p:cNvSpPr>
          <p:nvPr>
            <p:ph type="dt" sz="half" idx="10"/>
          </p:nvPr>
        </p:nvSpPr>
        <p:spPr/>
        <p:txBody>
          <a:bodyPr/>
          <a:lstStyle/>
          <a:p>
            <a:fld id="{5FA14761-EBE8-4B4D-9DAF-EDD02FFA4D6E}" type="datetimeFigureOut">
              <a:rPr lang="en-GB" smtClean="0"/>
              <a:t>27/10/2023</a:t>
            </a:fld>
            <a:endParaRPr lang="en-GB"/>
          </a:p>
        </p:txBody>
      </p:sp>
      <p:sp>
        <p:nvSpPr>
          <p:cNvPr id="3" name="Footer Placeholder 2">
            <a:extLst>
              <a:ext uri="{FF2B5EF4-FFF2-40B4-BE49-F238E27FC236}">
                <a16:creationId xmlns:a16="http://schemas.microsoft.com/office/drawing/2014/main" id="{59A175D6-F59C-416D-8268-DEDA04C82EA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842EB4C-5459-4985-86D6-5D6EB011355D}"/>
              </a:ext>
            </a:extLst>
          </p:cNvPr>
          <p:cNvSpPr>
            <a:spLocks noGrp="1"/>
          </p:cNvSpPr>
          <p:nvPr>
            <p:ph type="sldNum" sz="quarter" idx="12"/>
          </p:nvPr>
        </p:nvSpPr>
        <p:spPr/>
        <p:txBody>
          <a:bodyPr/>
          <a:lstStyle/>
          <a:p>
            <a:fld id="{16BE7ADB-EC51-42F5-A376-9F6C37575FCC}" type="slidenum">
              <a:rPr lang="en-GB" smtClean="0"/>
              <a:t>‹#›</a:t>
            </a:fld>
            <a:endParaRPr lang="en-GB"/>
          </a:p>
        </p:txBody>
      </p:sp>
    </p:spTree>
    <p:extLst>
      <p:ext uri="{BB962C8B-B14F-4D97-AF65-F5344CB8AC3E}">
        <p14:creationId xmlns:p14="http://schemas.microsoft.com/office/powerpoint/2010/main" val="522480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D8CF2-8E0B-4C6D-A48F-D5028AB16A3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AD69D133-3D7D-40FC-B176-548B4B4568C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A46E58DA-B083-4066-BF7A-1D3D322DB0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BF2D38D-9E86-420E-9EFA-178461AB5815}"/>
              </a:ext>
            </a:extLst>
          </p:cNvPr>
          <p:cNvSpPr>
            <a:spLocks noGrp="1"/>
          </p:cNvSpPr>
          <p:nvPr>
            <p:ph type="dt" sz="half" idx="10"/>
          </p:nvPr>
        </p:nvSpPr>
        <p:spPr/>
        <p:txBody>
          <a:bodyPr/>
          <a:lstStyle/>
          <a:p>
            <a:fld id="{5FA14761-EBE8-4B4D-9DAF-EDD02FFA4D6E}" type="datetimeFigureOut">
              <a:rPr lang="en-GB" smtClean="0"/>
              <a:t>27/10/2023</a:t>
            </a:fld>
            <a:endParaRPr lang="en-GB"/>
          </a:p>
        </p:txBody>
      </p:sp>
      <p:sp>
        <p:nvSpPr>
          <p:cNvPr id="6" name="Footer Placeholder 5">
            <a:extLst>
              <a:ext uri="{FF2B5EF4-FFF2-40B4-BE49-F238E27FC236}">
                <a16:creationId xmlns:a16="http://schemas.microsoft.com/office/drawing/2014/main" id="{64912DC9-5250-4DCB-BC04-200C55A465A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1255AC8-0DBD-48B2-85E4-1FCF69264DE0}"/>
              </a:ext>
            </a:extLst>
          </p:cNvPr>
          <p:cNvSpPr>
            <a:spLocks noGrp="1"/>
          </p:cNvSpPr>
          <p:nvPr>
            <p:ph type="sldNum" sz="quarter" idx="12"/>
          </p:nvPr>
        </p:nvSpPr>
        <p:spPr/>
        <p:txBody>
          <a:bodyPr/>
          <a:lstStyle/>
          <a:p>
            <a:fld id="{16BE7ADB-EC51-42F5-A376-9F6C37575FCC}" type="slidenum">
              <a:rPr lang="en-GB" smtClean="0"/>
              <a:t>‹#›</a:t>
            </a:fld>
            <a:endParaRPr lang="en-GB"/>
          </a:p>
        </p:txBody>
      </p:sp>
    </p:spTree>
    <p:extLst>
      <p:ext uri="{BB962C8B-B14F-4D97-AF65-F5344CB8AC3E}">
        <p14:creationId xmlns:p14="http://schemas.microsoft.com/office/powerpoint/2010/main" val="2836382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A13C7-0043-403B-BFE3-201E2EECBEF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6F56EE79-E2E4-4EA3-9391-D041296B85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p>
        </p:txBody>
      </p:sp>
      <p:sp>
        <p:nvSpPr>
          <p:cNvPr id="4" name="Text Placeholder 3">
            <a:extLst>
              <a:ext uri="{FF2B5EF4-FFF2-40B4-BE49-F238E27FC236}">
                <a16:creationId xmlns:a16="http://schemas.microsoft.com/office/drawing/2014/main" id="{3DB6B4CC-BA78-4CD4-8E76-8FFD527061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1F0323A-4D6C-4860-8461-A63500309070}"/>
              </a:ext>
            </a:extLst>
          </p:cNvPr>
          <p:cNvSpPr>
            <a:spLocks noGrp="1"/>
          </p:cNvSpPr>
          <p:nvPr>
            <p:ph type="dt" sz="half" idx="10"/>
          </p:nvPr>
        </p:nvSpPr>
        <p:spPr/>
        <p:txBody>
          <a:bodyPr/>
          <a:lstStyle/>
          <a:p>
            <a:fld id="{5FA14761-EBE8-4B4D-9DAF-EDD02FFA4D6E}" type="datetimeFigureOut">
              <a:rPr lang="en-GB" smtClean="0"/>
              <a:t>27/10/2023</a:t>
            </a:fld>
            <a:endParaRPr lang="en-GB"/>
          </a:p>
        </p:txBody>
      </p:sp>
      <p:sp>
        <p:nvSpPr>
          <p:cNvPr id="6" name="Footer Placeholder 5">
            <a:extLst>
              <a:ext uri="{FF2B5EF4-FFF2-40B4-BE49-F238E27FC236}">
                <a16:creationId xmlns:a16="http://schemas.microsoft.com/office/drawing/2014/main" id="{3BF269F4-DAD9-4077-A76D-D8343EC1A8A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1DB4AF4-528E-44BA-9C90-E64E75390814}"/>
              </a:ext>
            </a:extLst>
          </p:cNvPr>
          <p:cNvSpPr>
            <a:spLocks noGrp="1"/>
          </p:cNvSpPr>
          <p:nvPr>
            <p:ph type="sldNum" sz="quarter" idx="12"/>
          </p:nvPr>
        </p:nvSpPr>
        <p:spPr/>
        <p:txBody>
          <a:bodyPr/>
          <a:lstStyle/>
          <a:p>
            <a:fld id="{16BE7ADB-EC51-42F5-A376-9F6C37575FCC}" type="slidenum">
              <a:rPr lang="en-GB" smtClean="0"/>
              <a:t>‹#›</a:t>
            </a:fld>
            <a:endParaRPr lang="en-GB"/>
          </a:p>
        </p:txBody>
      </p:sp>
    </p:spTree>
    <p:extLst>
      <p:ext uri="{BB962C8B-B14F-4D97-AF65-F5344CB8AC3E}">
        <p14:creationId xmlns:p14="http://schemas.microsoft.com/office/powerpoint/2010/main" val="2545703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6CFBE63-3E42-4EAC-A7A6-744272A38DC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A61BE2E4-BA5C-437D-8FA9-F2C1D00C16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ED0ACBBD-1688-4720-9666-290B379FE1C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A14761-EBE8-4B4D-9DAF-EDD02FFA4D6E}" type="datetimeFigureOut">
              <a:rPr lang="en-GB" smtClean="0"/>
              <a:t>27/10/2023</a:t>
            </a:fld>
            <a:endParaRPr lang="en-GB"/>
          </a:p>
        </p:txBody>
      </p:sp>
      <p:sp>
        <p:nvSpPr>
          <p:cNvPr id="5" name="Footer Placeholder 4">
            <a:extLst>
              <a:ext uri="{FF2B5EF4-FFF2-40B4-BE49-F238E27FC236}">
                <a16:creationId xmlns:a16="http://schemas.microsoft.com/office/drawing/2014/main" id="{0A9377D6-3295-40B3-A76E-E36275F8172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3DB8F6B-F595-4962-AC8E-819BE721A8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BE7ADB-EC51-42F5-A376-9F6C37575FCC}" type="slidenum">
              <a:rPr lang="en-GB" smtClean="0"/>
              <a:t>‹#›</a:t>
            </a:fld>
            <a:endParaRPr lang="en-GB"/>
          </a:p>
        </p:txBody>
      </p:sp>
      <p:sp>
        <p:nvSpPr>
          <p:cNvPr id="8" name="TextBox 7">
            <a:extLst>
              <a:ext uri="{FF2B5EF4-FFF2-40B4-BE49-F238E27FC236}">
                <a16:creationId xmlns:a16="http://schemas.microsoft.com/office/drawing/2014/main" id="{47818D64-B450-413C-BA3A-94132A532944}"/>
              </a:ext>
            </a:extLst>
          </p:cNvPr>
          <p:cNvSpPr txBox="1"/>
          <p:nvPr userDrawn="1">
            <p:extLst>
              <p:ext uri="{1162E1C5-73C7-4A58-AE30-91384D911F3F}">
                <p184:classification xmlns:p184="http://schemas.microsoft.com/office/powerpoint/2018/4/main" val="ftr"/>
              </p:ext>
            </p:extLst>
          </p:nvPr>
        </p:nvSpPr>
        <p:spPr>
          <a:xfrm>
            <a:off x="5655437" y="6705600"/>
            <a:ext cx="725488" cy="152400"/>
          </a:xfrm>
          <a:prstGeom prst="rect">
            <a:avLst/>
          </a:prstGeom>
        </p:spPr>
        <p:txBody>
          <a:bodyPr horzOverflow="overflow" lIns="0" tIns="0" rIns="0" bIns="0">
            <a:spAutoFit/>
          </a:bodyPr>
          <a:lstStyle/>
          <a:p>
            <a:pPr algn="ctr"/>
            <a:r>
              <a:rPr lang="en-GB" sz="1000">
                <a:solidFill>
                  <a:srgbClr val="000000"/>
                </a:solidFill>
                <a:latin typeface="Calibri" panose="020F0502020204030204" pitchFamily="34" charset="0"/>
                <a:cs typeface="Calibri" panose="020F0502020204030204" pitchFamily="34" charset="0"/>
              </a:rPr>
              <a:t>CONTROLLED</a:t>
            </a:r>
          </a:p>
        </p:txBody>
      </p:sp>
    </p:spTree>
    <p:extLst>
      <p:ext uri="{BB962C8B-B14F-4D97-AF65-F5344CB8AC3E}">
        <p14:creationId xmlns:p14="http://schemas.microsoft.com/office/powerpoint/2010/main" val="18055738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306F8-4C2E-45DD-B470-94D7EF2F6842}"/>
              </a:ext>
            </a:extLst>
          </p:cNvPr>
          <p:cNvSpPr>
            <a:spLocks noGrp="1"/>
          </p:cNvSpPr>
          <p:nvPr>
            <p:ph type="ctrTitle"/>
          </p:nvPr>
        </p:nvSpPr>
        <p:spPr>
          <a:xfrm>
            <a:off x="343780" y="4454610"/>
            <a:ext cx="7548195" cy="1329470"/>
          </a:xfrm>
        </p:spPr>
        <p:txBody>
          <a:bodyPr>
            <a:normAutofit/>
          </a:bodyPr>
          <a:lstStyle/>
          <a:p>
            <a:pPr algn="l"/>
            <a:r>
              <a:rPr lang="en-GB" sz="4800" dirty="0">
                <a:solidFill>
                  <a:schemeClr val="bg1"/>
                </a:solidFill>
                <a:latin typeface="Arial" panose="020B0604020202020204" pitchFamily="34" charset="0"/>
                <a:cs typeface="Arial" panose="020B0604020202020204" pitchFamily="34" charset="0"/>
              </a:rPr>
              <a:t>Barrow Hill Station Project</a:t>
            </a:r>
          </a:p>
        </p:txBody>
      </p:sp>
      <p:sp>
        <p:nvSpPr>
          <p:cNvPr id="3" name="Subtitle 2">
            <a:extLst>
              <a:ext uri="{FF2B5EF4-FFF2-40B4-BE49-F238E27FC236}">
                <a16:creationId xmlns:a16="http://schemas.microsoft.com/office/drawing/2014/main" id="{C9055ACE-A5BE-4F42-82C0-D5FE10639140}"/>
              </a:ext>
            </a:extLst>
          </p:cNvPr>
          <p:cNvSpPr>
            <a:spLocks noGrp="1"/>
          </p:cNvSpPr>
          <p:nvPr>
            <p:ph type="subTitle" idx="1"/>
          </p:nvPr>
        </p:nvSpPr>
        <p:spPr>
          <a:xfrm>
            <a:off x="343780" y="5918517"/>
            <a:ext cx="7421587" cy="827881"/>
          </a:xfrm>
        </p:spPr>
        <p:txBody>
          <a:bodyPr>
            <a:normAutofit lnSpcReduction="10000"/>
          </a:bodyPr>
          <a:lstStyle/>
          <a:p>
            <a:pPr algn="l"/>
            <a:r>
              <a:rPr lang="en-GB" dirty="0">
                <a:solidFill>
                  <a:schemeClr val="bg1"/>
                </a:solidFill>
                <a:latin typeface="Arial" panose="020B0604020202020204" pitchFamily="34" charset="0"/>
                <a:cs typeface="Arial" panose="020B0604020202020204" pitchFamily="34" charset="0"/>
              </a:rPr>
              <a:t>Staveley Town Deal Board</a:t>
            </a:r>
          </a:p>
          <a:p>
            <a:pPr algn="l"/>
            <a:r>
              <a:rPr lang="en-GB" dirty="0">
                <a:solidFill>
                  <a:schemeClr val="bg1"/>
                </a:solidFill>
                <a:latin typeface="Arial" panose="020B0604020202020204" pitchFamily="34" charset="0"/>
                <a:cs typeface="Arial" panose="020B0604020202020204" pitchFamily="34" charset="0"/>
              </a:rPr>
              <a:t>27 October 2023</a:t>
            </a:r>
          </a:p>
        </p:txBody>
      </p:sp>
      <p:pic>
        <p:nvPicPr>
          <p:cNvPr id="5" name="Picture 4">
            <a:extLst>
              <a:ext uri="{FF2B5EF4-FFF2-40B4-BE49-F238E27FC236}">
                <a16:creationId xmlns:a16="http://schemas.microsoft.com/office/drawing/2014/main" id="{42937966-EB4B-EB86-A4A4-36248788E710}"/>
              </a:ext>
            </a:extLst>
          </p:cNvPr>
          <p:cNvPicPr>
            <a:picLocks noChangeAspect="1"/>
          </p:cNvPicPr>
          <p:nvPr/>
        </p:nvPicPr>
        <p:blipFill>
          <a:blip r:embed="rId3"/>
          <a:stretch>
            <a:fillRect/>
          </a:stretch>
        </p:blipFill>
        <p:spPr>
          <a:xfrm>
            <a:off x="8349194" y="1995592"/>
            <a:ext cx="3499026" cy="3350131"/>
          </a:xfrm>
          <a:prstGeom prst="rect">
            <a:avLst/>
          </a:prstGeom>
        </p:spPr>
      </p:pic>
    </p:spTree>
    <p:extLst>
      <p:ext uri="{BB962C8B-B14F-4D97-AF65-F5344CB8AC3E}">
        <p14:creationId xmlns:p14="http://schemas.microsoft.com/office/powerpoint/2010/main" val="1260807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68F65A4-C96A-4895-93E5-5D351525094D}"/>
              </a:ext>
            </a:extLst>
          </p:cNvPr>
          <p:cNvSpPr>
            <a:spLocks noGrp="1"/>
          </p:cNvSpPr>
          <p:nvPr>
            <p:ph type="subTitle" idx="1"/>
          </p:nvPr>
        </p:nvSpPr>
        <p:spPr>
          <a:xfrm>
            <a:off x="304800" y="196229"/>
            <a:ext cx="6440557" cy="1062728"/>
          </a:xfrm>
        </p:spPr>
        <p:txBody>
          <a:bodyPr>
            <a:normAutofit/>
          </a:bodyPr>
          <a:lstStyle/>
          <a:p>
            <a:pPr algn="l"/>
            <a:r>
              <a:rPr lang="en-GB" sz="3600" dirty="0">
                <a:solidFill>
                  <a:srgbClr val="92278F"/>
                </a:solidFill>
                <a:latin typeface="Arial" panose="020B0604020202020204" pitchFamily="34" charset="0"/>
                <a:cs typeface="Arial" panose="020B0604020202020204" pitchFamily="34" charset="0"/>
              </a:rPr>
              <a:t>Barrow Hill Line (BHL) Update</a:t>
            </a:r>
          </a:p>
        </p:txBody>
      </p:sp>
      <p:sp>
        <p:nvSpPr>
          <p:cNvPr id="4" name="Subtitle 2">
            <a:extLst>
              <a:ext uri="{FF2B5EF4-FFF2-40B4-BE49-F238E27FC236}">
                <a16:creationId xmlns:a16="http://schemas.microsoft.com/office/drawing/2014/main" id="{EA64F43D-94A1-5B2F-0C8E-224D1E5586D1}"/>
              </a:ext>
            </a:extLst>
          </p:cNvPr>
          <p:cNvSpPr txBox="1">
            <a:spLocks/>
          </p:cNvSpPr>
          <p:nvPr/>
        </p:nvSpPr>
        <p:spPr>
          <a:xfrm>
            <a:off x="304800" y="1258956"/>
            <a:ext cx="11714922" cy="530086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dirty="0">
                <a:solidFill>
                  <a:srgbClr val="92278F"/>
                </a:solidFill>
                <a:latin typeface="Arial" panose="020B0604020202020204" pitchFamily="34" charset="0"/>
                <a:cs typeface="Arial" panose="020B0604020202020204" pitchFamily="34" charset="0"/>
              </a:rPr>
              <a:t>Project Sponsor: 	Department for Transport</a:t>
            </a:r>
          </a:p>
          <a:p>
            <a:pPr algn="l"/>
            <a:r>
              <a:rPr lang="en-GB" dirty="0">
                <a:solidFill>
                  <a:srgbClr val="92278F"/>
                </a:solidFill>
                <a:latin typeface="Arial" panose="020B0604020202020204" pitchFamily="34" charset="0"/>
                <a:cs typeface="Arial" panose="020B0604020202020204" pitchFamily="34" charset="0"/>
              </a:rPr>
              <a:t>Project Delivery:	Network Rail</a:t>
            </a:r>
          </a:p>
          <a:p>
            <a:pPr algn="l"/>
            <a:r>
              <a:rPr lang="en-GB" dirty="0">
                <a:solidFill>
                  <a:srgbClr val="92278F"/>
                </a:solidFill>
                <a:latin typeface="Arial" panose="020B0604020202020204" pitchFamily="34" charset="0"/>
                <a:cs typeface="Arial" panose="020B0604020202020204" pitchFamily="34" charset="0"/>
              </a:rPr>
              <a:t>Key stakeholders:	Derbyshire County Council | Chesterfield Borough Council</a:t>
            </a:r>
          </a:p>
          <a:p>
            <a:pPr algn="l"/>
            <a:endParaRPr lang="en-GB" dirty="0">
              <a:solidFill>
                <a:srgbClr val="92278F"/>
              </a:solidFill>
              <a:latin typeface="Arial" panose="020B0604020202020204" pitchFamily="34" charset="0"/>
              <a:cs typeface="Arial" panose="020B0604020202020204" pitchFamily="34" charset="0"/>
            </a:endParaRPr>
          </a:p>
          <a:p>
            <a:pPr algn="l"/>
            <a:r>
              <a:rPr lang="en-GB" b="1" dirty="0">
                <a:solidFill>
                  <a:srgbClr val="92278F"/>
                </a:solidFill>
                <a:latin typeface="Arial" panose="020B0604020202020204" pitchFamily="34" charset="0"/>
                <a:cs typeface="Arial" panose="020B0604020202020204" pitchFamily="34" charset="0"/>
              </a:rPr>
              <a:t>BHL Scope:</a:t>
            </a:r>
          </a:p>
          <a:p>
            <a:pPr algn="l"/>
            <a:r>
              <a:rPr lang="en-GB" dirty="0">
                <a:solidFill>
                  <a:srgbClr val="92278F"/>
                </a:solidFill>
                <a:latin typeface="Arial" panose="020B0604020202020204" pitchFamily="34" charset="0"/>
                <a:cs typeface="Arial" panose="020B0604020202020204" pitchFamily="34" charset="0"/>
              </a:rPr>
              <a:t>Chesterfield to Sheffield with stations in Derbyshire at Barrow Hill and Killamarsh</a:t>
            </a:r>
          </a:p>
          <a:p>
            <a:pPr algn="l"/>
            <a:endParaRPr lang="en-GB" dirty="0">
              <a:solidFill>
                <a:srgbClr val="92278F"/>
              </a:solidFill>
              <a:latin typeface="Arial" panose="020B0604020202020204" pitchFamily="34" charset="0"/>
              <a:cs typeface="Arial" panose="020B0604020202020204" pitchFamily="34" charset="0"/>
            </a:endParaRPr>
          </a:p>
          <a:p>
            <a:pPr algn="l"/>
            <a:r>
              <a:rPr lang="en-GB" dirty="0">
                <a:solidFill>
                  <a:srgbClr val="92278F"/>
                </a:solidFill>
                <a:latin typeface="Arial" panose="020B0604020202020204" pitchFamily="34" charset="0"/>
                <a:cs typeface="Arial" panose="020B0604020202020204" pitchFamily="34" charset="0"/>
              </a:rPr>
              <a:t>Clay Cross station, Whittington Station and Eckington/ Renishaw stations de-scoped from Outline Business Case development in August 2023 due to lower value for money contribution to BHL. </a:t>
            </a:r>
          </a:p>
          <a:p>
            <a:pPr algn="l"/>
            <a:endParaRPr lang="en-GB" dirty="0">
              <a:solidFill>
                <a:srgbClr val="92278F"/>
              </a:solidFill>
              <a:latin typeface="Arial" panose="020B0604020202020204" pitchFamily="34" charset="0"/>
              <a:cs typeface="Arial" panose="020B0604020202020204" pitchFamily="34" charset="0"/>
            </a:endParaRPr>
          </a:p>
          <a:p>
            <a:pPr algn="l"/>
            <a:r>
              <a:rPr lang="en-GB" dirty="0">
                <a:solidFill>
                  <a:srgbClr val="92278F"/>
                </a:solidFill>
                <a:latin typeface="Arial" panose="020B0604020202020204" pitchFamily="34" charset="0"/>
                <a:cs typeface="Arial" panose="020B0604020202020204" pitchFamily="34" charset="0"/>
              </a:rPr>
              <a:t>Network Rail commenced Outline Business Case preparation in September 2023.</a:t>
            </a:r>
          </a:p>
        </p:txBody>
      </p:sp>
    </p:spTree>
    <p:extLst>
      <p:ext uri="{BB962C8B-B14F-4D97-AF65-F5344CB8AC3E}">
        <p14:creationId xmlns:p14="http://schemas.microsoft.com/office/powerpoint/2010/main" val="3836443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3F0D337-7B4A-F249-62EC-7CF68585D175}"/>
              </a:ext>
            </a:extLst>
          </p:cNvPr>
          <p:cNvPicPr>
            <a:picLocks noChangeAspect="1"/>
          </p:cNvPicPr>
          <p:nvPr/>
        </p:nvPicPr>
        <p:blipFill>
          <a:blip r:embed="rId2"/>
          <a:stretch>
            <a:fillRect/>
          </a:stretch>
        </p:blipFill>
        <p:spPr>
          <a:xfrm>
            <a:off x="5963477" y="0"/>
            <a:ext cx="6228523" cy="1802296"/>
          </a:xfrm>
          <a:prstGeom prst="rect">
            <a:avLst/>
          </a:prstGeom>
        </p:spPr>
      </p:pic>
      <p:sp>
        <p:nvSpPr>
          <p:cNvPr id="8" name="Subtitle 2">
            <a:extLst>
              <a:ext uri="{FF2B5EF4-FFF2-40B4-BE49-F238E27FC236}">
                <a16:creationId xmlns:a16="http://schemas.microsoft.com/office/drawing/2014/main" id="{E2BAA840-B99D-AEE4-7C82-96C4BD3DB800}"/>
              </a:ext>
            </a:extLst>
          </p:cNvPr>
          <p:cNvSpPr>
            <a:spLocks noGrp="1"/>
          </p:cNvSpPr>
          <p:nvPr>
            <p:ph type="subTitle" idx="1"/>
          </p:nvPr>
        </p:nvSpPr>
        <p:spPr>
          <a:xfrm>
            <a:off x="304800" y="196229"/>
            <a:ext cx="6440557" cy="1062728"/>
          </a:xfrm>
        </p:spPr>
        <p:txBody>
          <a:bodyPr>
            <a:normAutofit/>
          </a:bodyPr>
          <a:lstStyle/>
          <a:p>
            <a:pPr algn="l"/>
            <a:r>
              <a:rPr lang="en-GB" sz="3600" dirty="0">
                <a:solidFill>
                  <a:srgbClr val="92278F"/>
                </a:solidFill>
                <a:latin typeface="Arial" panose="020B0604020202020204" pitchFamily="34" charset="0"/>
                <a:cs typeface="Arial" panose="020B0604020202020204" pitchFamily="34" charset="0"/>
              </a:rPr>
              <a:t>Barrow Hill Line (BHL) Update</a:t>
            </a:r>
          </a:p>
        </p:txBody>
      </p:sp>
      <p:sp>
        <p:nvSpPr>
          <p:cNvPr id="9" name="Subtitle 2">
            <a:extLst>
              <a:ext uri="{FF2B5EF4-FFF2-40B4-BE49-F238E27FC236}">
                <a16:creationId xmlns:a16="http://schemas.microsoft.com/office/drawing/2014/main" id="{47E8E942-EC54-BB0C-8987-C243007C57DA}"/>
              </a:ext>
            </a:extLst>
          </p:cNvPr>
          <p:cNvSpPr txBox="1">
            <a:spLocks/>
          </p:cNvSpPr>
          <p:nvPr/>
        </p:nvSpPr>
        <p:spPr>
          <a:xfrm>
            <a:off x="304800" y="1258956"/>
            <a:ext cx="8693426" cy="530086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dirty="0">
                <a:solidFill>
                  <a:srgbClr val="92278F"/>
                </a:solidFill>
                <a:latin typeface="Arial" panose="020B0604020202020204" pitchFamily="34" charset="0"/>
                <a:cs typeface="Arial" panose="020B0604020202020204" pitchFamily="34" charset="0"/>
              </a:rPr>
              <a:t>Indicative milestones:</a:t>
            </a:r>
          </a:p>
          <a:p>
            <a:pPr algn="l"/>
            <a:endParaRPr lang="en-GB" dirty="0">
              <a:solidFill>
                <a:srgbClr val="92278F"/>
              </a:solidFill>
              <a:latin typeface="Arial" panose="020B0604020202020204" pitchFamily="34" charset="0"/>
              <a:cs typeface="Arial" panose="020B0604020202020204" pitchFamily="34" charset="0"/>
            </a:endParaRPr>
          </a:p>
          <a:p>
            <a:pPr algn="l"/>
            <a:r>
              <a:rPr lang="en-GB" b="1" dirty="0">
                <a:solidFill>
                  <a:srgbClr val="92278F"/>
                </a:solidFill>
                <a:latin typeface="Arial" panose="020B0604020202020204" pitchFamily="34" charset="0"/>
                <a:cs typeface="Arial" panose="020B0604020202020204" pitchFamily="34" charset="0"/>
              </a:rPr>
              <a:t>March 2024:</a:t>
            </a:r>
            <a:r>
              <a:rPr lang="en-GB" dirty="0">
                <a:solidFill>
                  <a:srgbClr val="92278F"/>
                </a:solidFill>
                <a:latin typeface="Arial" panose="020B0604020202020204" pitchFamily="34" charset="0"/>
                <a:cs typeface="Arial" panose="020B0604020202020204" pitchFamily="34" charset="0"/>
              </a:rPr>
              <a:t>		Outline Business Case completion</a:t>
            </a:r>
          </a:p>
          <a:p>
            <a:pPr algn="l"/>
            <a:r>
              <a:rPr lang="en-GB" b="1" dirty="0">
                <a:solidFill>
                  <a:srgbClr val="92278F"/>
                </a:solidFill>
                <a:latin typeface="Arial" panose="020B0604020202020204" pitchFamily="34" charset="0"/>
                <a:cs typeface="Arial" panose="020B0604020202020204" pitchFamily="34" charset="0"/>
              </a:rPr>
              <a:t>June 2024:</a:t>
            </a:r>
            <a:r>
              <a:rPr lang="en-GB" dirty="0">
                <a:solidFill>
                  <a:srgbClr val="92278F"/>
                </a:solidFill>
                <a:latin typeface="Arial" panose="020B0604020202020204" pitchFamily="34" charset="0"/>
                <a:cs typeface="Arial" panose="020B0604020202020204" pitchFamily="34" charset="0"/>
              </a:rPr>
              <a:t>		Decision to proceed to full business case</a:t>
            </a:r>
          </a:p>
          <a:p>
            <a:pPr algn="l"/>
            <a:r>
              <a:rPr lang="en-GB" b="1" dirty="0">
                <a:solidFill>
                  <a:srgbClr val="92278F"/>
                </a:solidFill>
                <a:latin typeface="Arial" panose="020B0604020202020204" pitchFamily="34" charset="0"/>
                <a:cs typeface="Arial" panose="020B0604020202020204" pitchFamily="34" charset="0"/>
              </a:rPr>
              <a:t>Autumn 2025: </a:t>
            </a:r>
            <a:r>
              <a:rPr lang="en-GB" dirty="0">
                <a:solidFill>
                  <a:srgbClr val="92278F"/>
                </a:solidFill>
                <a:latin typeface="Arial" panose="020B0604020202020204" pitchFamily="34" charset="0"/>
                <a:cs typeface="Arial" panose="020B0604020202020204" pitchFamily="34" charset="0"/>
              </a:rPr>
              <a:t>	Completion of Full Business Case</a:t>
            </a:r>
          </a:p>
          <a:p>
            <a:pPr algn="l"/>
            <a:r>
              <a:rPr lang="en-GB" b="1" dirty="0">
                <a:solidFill>
                  <a:srgbClr val="92278F"/>
                </a:solidFill>
                <a:latin typeface="Arial" panose="020B0604020202020204" pitchFamily="34" charset="0"/>
                <a:cs typeface="Arial" panose="020B0604020202020204" pitchFamily="34" charset="0"/>
              </a:rPr>
              <a:t>December 2025:</a:t>
            </a:r>
            <a:r>
              <a:rPr lang="en-GB" dirty="0">
                <a:solidFill>
                  <a:srgbClr val="92278F"/>
                </a:solidFill>
                <a:latin typeface="Arial" panose="020B0604020202020204" pitchFamily="34" charset="0"/>
                <a:cs typeface="Arial" panose="020B0604020202020204" pitchFamily="34" charset="0"/>
              </a:rPr>
              <a:t>	Decision to proceed to construction</a:t>
            </a:r>
          </a:p>
          <a:p>
            <a:pPr algn="l"/>
            <a:endParaRPr lang="en-GB" dirty="0">
              <a:solidFill>
                <a:srgbClr val="92278F"/>
              </a:solidFill>
              <a:latin typeface="Arial" panose="020B0604020202020204" pitchFamily="34" charset="0"/>
              <a:cs typeface="Arial" panose="020B0604020202020204" pitchFamily="34" charset="0"/>
            </a:endParaRPr>
          </a:p>
          <a:p>
            <a:pPr algn="l"/>
            <a:r>
              <a:rPr lang="en-GB" b="1" dirty="0">
                <a:solidFill>
                  <a:srgbClr val="92278F"/>
                </a:solidFill>
                <a:latin typeface="Arial" panose="020B0604020202020204" pitchFamily="34" charset="0"/>
                <a:cs typeface="Arial" panose="020B0604020202020204" pitchFamily="34" charset="0"/>
              </a:rPr>
              <a:t>Network North</a:t>
            </a:r>
          </a:p>
          <a:p>
            <a:pPr algn="l"/>
            <a:r>
              <a:rPr lang="en-GB" dirty="0">
                <a:solidFill>
                  <a:srgbClr val="92278F"/>
                </a:solidFill>
                <a:latin typeface="Arial" panose="020B0604020202020204" pitchFamily="34" charset="0"/>
                <a:cs typeface="Arial" panose="020B0604020202020204" pitchFamily="34" charset="0"/>
              </a:rPr>
              <a:t>Government’s new transport plan states that the re-opening of  the Barrow Hill Line has been allocated funding to deliver. The DfT has advised that delivery is subject to development of a positive business case for investment.</a:t>
            </a:r>
          </a:p>
        </p:txBody>
      </p:sp>
      <p:pic>
        <p:nvPicPr>
          <p:cNvPr id="11" name="Picture 10">
            <a:extLst>
              <a:ext uri="{FF2B5EF4-FFF2-40B4-BE49-F238E27FC236}">
                <a16:creationId xmlns:a16="http://schemas.microsoft.com/office/drawing/2014/main" id="{5B402263-CDDA-0ACE-B8EC-E64E58E0A6A7}"/>
              </a:ext>
            </a:extLst>
          </p:cNvPr>
          <p:cNvPicPr>
            <a:picLocks noChangeAspect="1"/>
          </p:cNvPicPr>
          <p:nvPr/>
        </p:nvPicPr>
        <p:blipFill>
          <a:blip r:embed="rId3"/>
          <a:stretch>
            <a:fillRect/>
          </a:stretch>
        </p:blipFill>
        <p:spPr>
          <a:xfrm>
            <a:off x="9157252" y="2398644"/>
            <a:ext cx="2729948" cy="3901930"/>
          </a:xfrm>
          <a:prstGeom prst="rect">
            <a:avLst/>
          </a:prstGeom>
        </p:spPr>
      </p:pic>
    </p:spTree>
    <p:extLst>
      <p:ext uri="{BB962C8B-B14F-4D97-AF65-F5344CB8AC3E}">
        <p14:creationId xmlns:p14="http://schemas.microsoft.com/office/powerpoint/2010/main" val="3407487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341809E-04C1-6059-322C-B36A5E3BADF0}"/>
              </a:ext>
            </a:extLst>
          </p:cNvPr>
          <p:cNvPicPr>
            <a:picLocks noChangeAspect="1"/>
          </p:cNvPicPr>
          <p:nvPr/>
        </p:nvPicPr>
        <p:blipFill>
          <a:blip r:embed="rId2"/>
          <a:stretch>
            <a:fillRect/>
          </a:stretch>
        </p:blipFill>
        <p:spPr>
          <a:xfrm>
            <a:off x="5963477" y="0"/>
            <a:ext cx="6228523" cy="1802296"/>
          </a:xfrm>
          <a:prstGeom prst="rect">
            <a:avLst/>
          </a:prstGeom>
        </p:spPr>
      </p:pic>
      <p:sp>
        <p:nvSpPr>
          <p:cNvPr id="3" name="Subtitle 2">
            <a:extLst>
              <a:ext uri="{FF2B5EF4-FFF2-40B4-BE49-F238E27FC236}">
                <a16:creationId xmlns:a16="http://schemas.microsoft.com/office/drawing/2014/main" id="{068F65A4-C96A-4895-93E5-5D351525094D}"/>
              </a:ext>
            </a:extLst>
          </p:cNvPr>
          <p:cNvSpPr>
            <a:spLocks noGrp="1"/>
          </p:cNvSpPr>
          <p:nvPr>
            <p:ph type="subTitle" idx="1"/>
          </p:nvPr>
        </p:nvSpPr>
        <p:spPr>
          <a:xfrm>
            <a:off x="304800" y="196229"/>
            <a:ext cx="6440557" cy="1062728"/>
          </a:xfrm>
        </p:spPr>
        <p:txBody>
          <a:bodyPr>
            <a:normAutofit lnSpcReduction="10000"/>
          </a:bodyPr>
          <a:lstStyle/>
          <a:p>
            <a:pPr algn="l"/>
            <a:r>
              <a:rPr lang="en-GB" sz="3600" dirty="0">
                <a:solidFill>
                  <a:srgbClr val="92278F"/>
                </a:solidFill>
                <a:latin typeface="Arial" panose="020B0604020202020204" pitchFamily="34" charset="0"/>
                <a:cs typeface="Arial" panose="020B0604020202020204" pitchFamily="34" charset="0"/>
              </a:rPr>
              <a:t>Requirement for Town Deal Funding</a:t>
            </a:r>
          </a:p>
        </p:txBody>
      </p:sp>
      <p:sp>
        <p:nvSpPr>
          <p:cNvPr id="5" name="Subtitle 2">
            <a:extLst>
              <a:ext uri="{FF2B5EF4-FFF2-40B4-BE49-F238E27FC236}">
                <a16:creationId xmlns:a16="http://schemas.microsoft.com/office/drawing/2014/main" id="{44BDE2F1-B17A-0193-DAC2-D9BBF1CB84BD}"/>
              </a:ext>
            </a:extLst>
          </p:cNvPr>
          <p:cNvSpPr txBox="1">
            <a:spLocks/>
          </p:cNvSpPr>
          <p:nvPr/>
        </p:nvSpPr>
        <p:spPr>
          <a:xfrm>
            <a:off x="304800" y="1258956"/>
            <a:ext cx="11714922" cy="530086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b="1" dirty="0">
                <a:solidFill>
                  <a:srgbClr val="92278F"/>
                </a:solidFill>
                <a:latin typeface="Arial" panose="020B0604020202020204" pitchFamily="34" charset="0"/>
                <a:cs typeface="Arial" panose="020B0604020202020204" pitchFamily="34" charset="0"/>
              </a:rPr>
              <a:t>Minimum Viable Product (MVP)</a:t>
            </a:r>
          </a:p>
          <a:p>
            <a:pPr algn="l"/>
            <a:r>
              <a:rPr lang="en-GB" dirty="0">
                <a:solidFill>
                  <a:srgbClr val="92278F"/>
                </a:solidFill>
                <a:latin typeface="Arial" panose="020B0604020202020204" pitchFamily="34" charset="0"/>
                <a:cs typeface="Arial" panose="020B0604020202020204" pitchFamily="34" charset="0"/>
              </a:rPr>
              <a:t>The Outline and Full Business Cases for BHL are anticipated to focus on the minimum infrastructure needed to re-open the BHL to passenger traffic to maximise a </a:t>
            </a:r>
            <a:r>
              <a:rPr lang="en-GB" dirty="0" err="1">
                <a:solidFill>
                  <a:srgbClr val="92278F"/>
                </a:solidFill>
                <a:latin typeface="Arial" panose="020B0604020202020204" pitchFamily="34" charset="0"/>
                <a:cs typeface="Arial" panose="020B0604020202020204" pitchFamily="34" charset="0"/>
              </a:rPr>
              <a:t>a</a:t>
            </a:r>
            <a:r>
              <a:rPr lang="en-GB" dirty="0">
                <a:solidFill>
                  <a:srgbClr val="92278F"/>
                </a:solidFill>
                <a:latin typeface="Arial" panose="020B0604020202020204" pitchFamily="34" charset="0"/>
                <a:cs typeface="Arial" panose="020B0604020202020204" pitchFamily="34" charset="0"/>
              </a:rPr>
              <a:t> positive assessment of value for money.</a:t>
            </a:r>
          </a:p>
          <a:p>
            <a:pPr algn="l"/>
            <a:endParaRPr lang="en-GB" dirty="0">
              <a:solidFill>
                <a:srgbClr val="92278F"/>
              </a:solidFill>
              <a:latin typeface="Arial" panose="020B0604020202020204" pitchFamily="34" charset="0"/>
              <a:cs typeface="Arial" panose="020B0604020202020204" pitchFamily="34" charset="0"/>
            </a:endParaRPr>
          </a:p>
          <a:p>
            <a:pPr algn="l"/>
            <a:r>
              <a:rPr lang="en-GB" dirty="0">
                <a:solidFill>
                  <a:srgbClr val="92278F"/>
                </a:solidFill>
                <a:latin typeface="Arial" panose="020B0604020202020204" pitchFamily="34" charset="0"/>
                <a:cs typeface="Arial" panose="020B0604020202020204" pitchFamily="34" charset="0"/>
              </a:rPr>
              <a:t>£934,000 Town Deal Funding can provide additionality to MVP investment to support a higher quality transport offer for getting to Barrow Hill station, and on-station facilities. </a:t>
            </a:r>
          </a:p>
          <a:p>
            <a:pPr algn="l"/>
            <a:endParaRPr lang="en-GB" dirty="0">
              <a:solidFill>
                <a:srgbClr val="92278F"/>
              </a:solidFill>
              <a:latin typeface="Arial" panose="020B0604020202020204" pitchFamily="34" charset="0"/>
              <a:cs typeface="Arial" panose="020B0604020202020204" pitchFamily="34" charset="0"/>
            </a:endParaRPr>
          </a:p>
          <a:p>
            <a:pPr algn="l"/>
            <a:r>
              <a:rPr lang="en-GB" dirty="0">
                <a:solidFill>
                  <a:srgbClr val="92278F"/>
                </a:solidFill>
                <a:latin typeface="Arial" panose="020B0604020202020204" pitchFamily="34" charset="0"/>
                <a:cs typeface="Arial" panose="020B0604020202020204" pitchFamily="34" charset="0"/>
              </a:rPr>
              <a:t>Network North provides a positive boost to retention of Town Deal funding to deliver the Barrow Hill Station project. </a:t>
            </a:r>
          </a:p>
        </p:txBody>
      </p:sp>
    </p:spTree>
    <p:extLst>
      <p:ext uri="{BB962C8B-B14F-4D97-AF65-F5344CB8AC3E}">
        <p14:creationId xmlns:p14="http://schemas.microsoft.com/office/powerpoint/2010/main" val="3921928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341809E-04C1-6059-322C-B36A5E3BADF0}"/>
              </a:ext>
            </a:extLst>
          </p:cNvPr>
          <p:cNvPicPr>
            <a:picLocks noChangeAspect="1"/>
          </p:cNvPicPr>
          <p:nvPr/>
        </p:nvPicPr>
        <p:blipFill>
          <a:blip r:embed="rId2"/>
          <a:stretch>
            <a:fillRect/>
          </a:stretch>
        </p:blipFill>
        <p:spPr>
          <a:xfrm>
            <a:off x="5963477" y="0"/>
            <a:ext cx="6228523" cy="1802296"/>
          </a:xfrm>
          <a:prstGeom prst="rect">
            <a:avLst/>
          </a:prstGeom>
        </p:spPr>
      </p:pic>
      <p:sp>
        <p:nvSpPr>
          <p:cNvPr id="3" name="Subtitle 2">
            <a:extLst>
              <a:ext uri="{FF2B5EF4-FFF2-40B4-BE49-F238E27FC236}">
                <a16:creationId xmlns:a16="http://schemas.microsoft.com/office/drawing/2014/main" id="{068F65A4-C96A-4895-93E5-5D351525094D}"/>
              </a:ext>
            </a:extLst>
          </p:cNvPr>
          <p:cNvSpPr>
            <a:spLocks noGrp="1"/>
          </p:cNvSpPr>
          <p:nvPr>
            <p:ph type="subTitle" idx="1"/>
          </p:nvPr>
        </p:nvSpPr>
        <p:spPr>
          <a:xfrm>
            <a:off x="304800" y="196229"/>
            <a:ext cx="6440557" cy="1062728"/>
          </a:xfrm>
        </p:spPr>
        <p:txBody>
          <a:bodyPr>
            <a:normAutofit fontScale="92500" lnSpcReduction="10000"/>
          </a:bodyPr>
          <a:lstStyle/>
          <a:p>
            <a:pPr algn="l"/>
            <a:r>
              <a:rPr lang="en-GB" sz="3600" dirty="0">
                <a:solidFill>
                  <a:srgbClr val="92278F"/>
                </a:solidFill>
                <a:latin typeface="Arial" panose="020B0604020202020204" pitchFamily="34" charset="0"/>
                <a:cs typeface="Arial" panose="020B0604020202020204" pitchFamily="34" charset="0"/>
              </a:rPr>
              <a:t>Town Deal Funding Options – </a:t>
            </a:r>
          </a:p>
          <a:p>
            <a:pPr algn="l"/>
            <a:r>
              <a:rPr lang="en-GB" sz="3600" dirty="0">
                <a:solidFill>
                  <a:srgbClr val="92278F"/>
                </a:solidFill>
                <a:latin typeface="Arial" panose="020B0604020202020204" pitchFamily="34" charset="0"/>
                <a:cs typeface="Arial" panose="020B0604020202020204" pitchFamily="34" charset="0"/>
              </a:rPr>
              <a:t>Five Board Recommendations</a:t>
            </a:r>
          </a:p>
        </p:txBody>
      </p:sp>
      <p:sp>
        <p:nvSpPr>
          <p:cNvPr id="4" name="Subtitle 2">
            <a:extLst>
              <a:ext uri="{FF2B5EF4-FFF2-40B4-BE49-F238E27FC236}">
                <a16:creationId xmlns:a16="http://schemas.microsoft.com/office/drawing/2014/main" id="{EA64F43D-94A1-5B2F-0C8E-224D1E5586D1}"/>
              </a:ext>
            </a:extLst>
          </p:cNvPr>
          <p:cNvSpPr txBox="1">
            <a:spLocks/>
          </p:cNvSpPr>
          <p:nvPr/>
        </p:nvSpPr>
        <p:spPr>
          <a:xfrm>
            <a:off x="304800" y="1530627"/>
            <a:ext cx="6612835" cy="5300869"/>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spcAft>
                <a:spcPts val="1200"/>
              </a:spcAft>
              <a:buAutoNum type="arabicParenR"/>
            </a:pPr>
            <a:r>
              <a:rPr lang="en-GB" dirty="0">
                <a:solidFill>
                  <a:srgbClr val="92278F"/>
                </a:solidFill>
                <a:latin typeface="Arial" panose="020B0604020202020204" pitchFamily="34" charset="0"/>
                <a:cs typeface="Arial" panose="020B0604020202020204" pitchFamily="34" charset="0"/>
              </a:rPr>
              <a:t>Notes Board decision in July 2023 to invest £122,000 in bus passenger information signs at bus stops, and leisure wayfinding.</a:t>
            </a:r>
          </a:p>
          <a:p>
            <a:pPr marL="457200" indent="-457200" algn="l">
              <a:spcAft>
                <a:spcPts val="1200"/>
              </a:spcAft>
              <a:buAutoNum type="arabicParenR"/>
            </a:pPr>
            <a:r>
              <a:rPr lang="en-GB" dirty="0">
                <a:solidFill>
                  <a:srgbClr val="92278F"/>
                </a:solidFill>
                <a:latin typeface="Arial" panose="020B0604020202020204" pitchFamily="34" charset="0"/>
                <a:cs typeface="Arial" panose="020B0604020202020204" pitchFamily="34" charset="0"/>
              </a:rPr>
              <a:t>Approval of a Phase 2 package of measures totalling £300,000.</a:t>
            </a:r>
          </a:p>
          <a:p>
            <a:pPr marL="457200" indent="-457200" algn="l">
              <a:spcAft>
                <a:spcPts val="1200"/>
              </a:spcAft>
              <a:buAutoNum type="arabicParenR"/>
            </a:pPr>
            <a:r>
              <a:rPr lang="en-GB" dirty="0">
                <a:solidFill>
                  <a:srgbClr val="92278F"/>
                </a:solidFill>
                <a:latin typeface="Arial" panose="020B0604020202020204" pitchFamily="34" charset="0"/>
                <a:cs typeface="Arial" panose="020B0604020202020204" pitchFamily="34" charset="0"/>
              </a:rPr>
              <a:t>Approval of a Phase 3 allocation of £215,000 to support delivery of an enhanced Demand Responsive Bus Service.</a:t>
            </a:r>
          </a:p>
          <a:p>
            <a:pPr marL="457200" indent="-457200" algn="l">
              <a:spcAft>
                <a:spcPts val="1200"/>
              </a:spcAft>
              <a:buAutoNum type="arabicParenR"/>
            </a:pPr>
            <a:r>
              <a:rPr lang="en-GB" dirty="0">
                <a:solidFill>
                  <a:srgbClr val="92278F"/>
                </a:solidFill>
                <a:latin typeface="Arial" panose="020B0604020202020204" pitchFamily="34" charset="0"/>
                <a:cs typeface="Arial" panose="020B0604020202020204" pitchFamily="34" charset="0"/>
              </a:rPr>
              <a:t>Notes that a further report will seek to allocate funding to community and greenspace.</a:t>
            </a:r>
          </a:p>
          <a:p>
            <a:pPr marL="457200" indent="-457200" algn="l">
              <a:spcAft>
                <a:spcPts val="1200"/>
              </a:spcAft>
              <a:buAutoNum type="arabicParenR"/>
            </a:pPr>
            <a:r>
              <a:rPr lang="en-GB" dirty="0">
                <a:solidFill>
                  <a:srgbClr val="92278F"/>
                </a:solidFill>
                <a:latin typeface="Arial" panose="020B0604020202020204" pitchFamily="34" charset="0"/>
                <a:cs typeface="Arial" panose="020B0604020202020204" pitchFamily="34" charset="0"/>
              </a:rPr>
              <a:t>Retains £231,000 funding towards on-station facilities until June 2024 and Department for Transport decision on Full Business Case preparation.</a:t>
            </a:r>
          </a:p>
        </p:txBody>
      </p:sp>
      <p:sp>
        <p:nvSpPr>
          <p:cNvPr id="6" name="TextBox 5">
            <a:extLst>
              <a:ext uri="{FF2B5EF4-FFF2-40B4-BE49-F238E27FC236}">
                <a16:creationId xmlns:a16="http://schemas.microsoft.com/office/drawing/2014/main" id="{DC7EE842-9AA4-0D2B-70FF-3B463E62E210}"/>
              </a:ext>
            </a:extLst>
          </p:cNvPr>
          <p:cNvSpPr txBox="1"/>
          <p:nvPr/>
        </p:nvSpPr>
        <p:spPr>
          <a:xfrm>
            <a:off x="7056782" y="2306762"/>
            <a:ext cx="4996070" cy="4020268"/>
          </a:xfrm>
          <a:prstGeom prst="rect">
            <a:avLst/>
          </a:prstGeom>
          <a:solidFill>
            <a:srgbClr val="00B050"/>
          </a:solidFill>
        </p:spPr>
        <p:txBody>
          <a:bodyPr wrap="square">
            <a:spAutoFit/>
          </a:bodyPr>
          <a:lstStyle/>
          <a:p>
            <a:pPr lvl="0">
              <a:lnSpc>
                <a:spcPct val="107000"/>
              </a:lnSpc>
            </a:pPr>
            <a:r>
              <a:rPr lang="en-GB"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t>Criteria</a:t>
            </a:r>
          </a:p>
          <a:p>
            <a:pPr marL="342900" lvl="0" indent="-342900">
              <a:lnSpc>
                <a:spcPct val="107000"/>
              </a:lnSpc>
              <a:buFont typeface="+mj-lt"/>
              <a:buAutoNum type="arabicPeriod"/>
            </a:pPr>
            <a:r>
              <a:rPr lang="en-GB"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t>Whether measures are deliverable within the Town Deal funding timeframe of completion by March 2026.</a:t>
            </a:r>
          </a:p>
          <a:p>
            <a:pPr marL="342900" lvl="0" indent="-342900">
              <a:lnSpc>
                <a:spcPct val="107000"/>
              </a:lnSpc>
              <a:buFont typeface="+mj-lt"/>
              <a:buAutoNum type="arabicPeriod"/>
            </a:pPr>
            <a:r>
              <a:rPr lang="en-GB"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t>Whether </a:t>
            </a:r>
            <a:r>
              <a:rPr lang="en-GB" sz="2000" dirty="0">
                <a:solidFill>
                  <a:schemeClr val="bg1"/>
                </a:solidFill>
                <a:latin typeface="Arial" panose="020B0604020202020204" pitchFamily="34" charset="0"/>
                <a:ea typeface="Calibri" panose="020F0502020204030204" pitchFamily="34" charset="0"/>
                <a:cs typeface="Arial" panose="020B0604020202020204" pitchFamily="34" charset="0"/>
              </a:rPr>
              <a:t>measures</a:t>
            </a:r>
            <a:r>
              <a:rPr lang="en-GB"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t> provide transport benefits to Staveley and Barrow Hill independently of any future decision to deliver a Barrow Hill rail station.</a:t>
            </a:r>
          </a:p>
          <a:p>
            <a:pPr marL="342900" lvl="0" indent="-342900">
              <a:lnSpc>
                <a:spcPct val="107000"/>
              </a:lnSpc>
              <a:buFont typeface="+mj-lt"/>
              <a:buAutoNum type="arabicPeriod"/>
            </a:pPr>
            <a:r>
              <a:rPr lang="en-GB"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t>That the investment is not abortive should a Barrow Hill station be delivered in future.</a:t>
            </a:r>
          </a:p>
          <a:p>
            <a:pPr marL="342900" lvl="0" indent="-342900">
              <a:lnSpc>
                <a:spcPct val="107000"/>
              </a:lnSpc>
              <a:spcAft>
                <a:spcPts val="800"/>
              </a:spcAft>
              <a:buFont typeface="+mj-lt"/>
              <a:buAutoNum type="arabicPeriod"/>
            </a:pPr>
            <a:r>
              <a:rPr lang="en-GB"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t>Anticipated business case outcomes.</a:t>
            </a:r>
          </a:p>
        </p:txBody>
      </p:sp>
    </p:spTree>
    <p:extLst>
      <p:ext uri="{BB962C8B-B14F-4D97-AF65-F5344CB8AC3E}">
        <p14:creationId xmlns:p14="http://schemas.microsoft.com/office/powerpoint/2010/main" val="1460205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341809E-04C1-6059-322C-B36A5E3BADF0}"/>
              </a:ext>
            </a:extLst>
          </p:cNvPr>
          <p:cNvPicPr>
            <a:picLocks noChangeAspect="1"/>
          </p:cNvPicPr>
          <p:nvPr/>
        </p:nvPicPr>
        <p:blipFill>
          <a:blip r:embed="rId2"/>
          <a:stretch>
            <a:fillRect/>
          </a:stretch>
        </p:blipFill>
        <p:spPr>
          <a:xfrm>
            <a:off x="5963477" y="0"/>
            <a:ext cx="6228523" cy="1802296"/>
          </a:xfrm>
          <a:prstGeom prst="rect">
            <a:avLst/>
          </a:prstGeom>
        </p:spPr>
      </p:pic>
      <p:sp>
        <p:nvSpPr>
          <p:cNvPr id="3" name="Subtitle 2">
            <a:extLst>
              <a:ext uri="{FF2B5EF4-FFF2-40B4-BE49-F238E27FC236}">
                <a16:creationId xmlns:a16="http://schemas.microsoft.com/office/drawing/2014/main" id="{068F65A4-C96A-4895-93E5-5D351525094D}"/>
              </a:ext>
            </a:extLst>
          </p:cNvPr>
          <p:cNvSpPr>
            <a:spLocks noGrp="1"/>
          </p:cNvSpPr>
          <p:nvPr>
            <p:ph type="subTitle" idx="1"/>
          </p:nvPr>
        </p:nvSpPr>
        <p:spPr>
          <a:xfrm>
            <a:off x="304800" y="196229"/>
            <a:ext cx="6440557" cy="1062728"/>
          </a:xfrm>
        </p:spPr>
        <p:txBody>
          <a:bodyPr>
            <a:normAutofit/>
          </a:bodyPr>
          <a:lstStyle/>
          <a:p>
            <a:pPr algn="l"/>
            <a:r>
              <a:rPr lang="en-GB" sz="3600" dirty="0">
                <a:solidFill>
                  <a:srgbClr val="92278F"/>
                </a:solidFill>
                <a:latin typeface="Arial" panose="020B0604020202020204" pitchFamily="34" charset="0"/>
                <a:cs typeface="Arial" panose="020B0604020202020204" pitchFamily="34" charset="0"/>
              </a:rPr>
              <a:t>Phase 1: Update</a:t>
            </a:r>
          </a:p>
        </p:txBody>
      </p:sp>
      <p:sp>
        <p:nvSpPr>
          <p:cNvPr id="5" name="Subtitle 2">
            <a:extLst>
              <a:ext uri="{FF2B5EF4-FFF2-40B4-BE49-F238E27FC236}">
                <a16:creationId xmlns:a16="http://schemas.microsoft.com/office/drawing/2014/main" id="{44BDE2F1-B17A-0193-DAC2-D9BBF1CB84BD}"/>
              </a:ext>
            </a:extLst>
          </p:cNvPr>
          <p:cNvSpPr txBox="1">
            <a:spLocks/>
          </p:cNvSpPr>
          <p:nvPr/>
        </p:nvSpPr>
        <p:spPr>
          <a:xfrm>
            <a:off x="304800" y="1455186"/>
            <a:ext cx="11714922" cy="4853855"/>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sz="2200" dirty="0">
                <a:solidFill>
                  <a:srgbClr val="92278F"/>
                </a:solidFill>
                <a:latin typeface="Arial" panose="020B0604020202020204" pitchFamily="34" charset="0"/>
                <a:cs typeface="Arial" panose="020B0604020202020204" pitchFamily="34" charset="0"/>
              </a:rPr>
              <a:t>DCC Public Transport has identified:</a:t>
            </a:r>
          </a:p>
          <a:p>
            <a:pPr algn="l"/>
            <a:r>
              <a:rPr lang="en-GB" sz="2200" dirty="0">
                <a:solidFill>
                  <a:srgbClr val="92278F"/>
                </a:solidFill>
                <a:latin typeface="Arial" panose="020B0604020202020204" pitchFamily="34" charset="0"/>
                <a:cs typeface="Arial" panose="020B0604020202020204" pitchFamily="34" charset="0"/>
              </a:rPr>
              <a:t>Five locations for passenger information screens:</a:t>
            </a:r>
          </a:p>
          <a:p>
            <a:pPr marL="457200" indent="-457200" algn="l">
              <a:buAutoNum type="arabicParenR"/>
            </a:pPr>
            <a:r>
              <a:rPr lang="en-GB" sz="2200" dirty="0">
                <a:solidFill>
                  <a:srgbClr val="92278F"/>
                </a:solidFill>
                <a:latin typeface="Arial" panose="020B0604020202020204" pitchFamily="34" charset="0"/>
                <a:cs typeface="Arial" panose="020B0604020202020204" pitchFamily="34" charset="0"/>
              </a:rPr>
              <a:t>Duke Street (adjacent Devonshire Street). Services:</a:t>
            </a:r>
            <a:r>
              <a:rPr lang="en-GB" sz="2200" dirty="0">
                <a:solidFill>
                  <a:srgbClr val="92278F"/>
                </a:solidFill>
                <a:effectLst/>
                <a:latin typeface="Arial" panose="020B0604020202020204" pitchFamily="34" charset="0"/>
                <a:ea typeface="Calibri" panose="020F0502020204030204" pitchFamily="34" charset="0"/>
                <a:cs typeface="Arial" panose="020B0604020202020204" pitchFamily="34" charset="0"/>
              </a:rPr>
              <a:t>74, 74a, 77, 77a, 78, 80, 80a, 81, 90</a:t>
            </a:r>
          </a:p>
          <a:p>
            <a:pPr marL="457200" indent="-457200" algn="l">
              <a:buAutoNum type="arabicParenR"/>
            </a:pPr>
            <a:r>
              <a:rPr lang="en-GB" sz="2200" dirty="0">
                <a:solidFill>
                  <a:srgbClr val="92278F"/>
                </a:solidFill>
                <a:latin typeface="Arial" panose="020B0604020202020204" pitchFamily="34" charset="0"/>
                <a:cs typeface="Arial" panose="020B0604020202020204" pitchFamily="34" charset="0"/>
              </a:rPr>
              <a:t>Erin Road, Ireland Industrial Estate (Adjacent Country Park). Services: 74, 81, 90</a:t>
            </a:r>
          </a:p>
          <a:p>
            <a:pPr marL="457200" indent="-457200" algn="l">
              <a:buAutoNum type="arabicParenR"/>
            </a:pPr>
            <a:r>
              <a:rPr lang="en-GB" sz="2200" dirty="0">
                <a:solidFill>
                  <a:srgbClr val="92278F"/>
                </a:solidFill>
                <a:latin typeface="Arial" panose="020B0604020202020204" pitchFamily="34" charset="0"/>
                <a:cs typeface="Arial" panose="020B0604020202020204" pitchFamily="34" charset="0"/>
              </a:rPr>
              <a:t>Poolsbrook, The Grove. Services: 74, 81, 90</a:t>
            </a:r>
          </a:p>
          <a:p>
            <a:pPr marL="457200" indent="-457200" algn="l">
              <a:buAutoNum type="arabicParenR"/>
            </a:pPr>
            <a:r>
              <a:rPr lang="en-GB" sz="2200" dirty="0">
                <a:solidFill>
                  <a:srgbClr val="92278F"/>
                </a:solidFill>
                <a:latin typeface="Arial" panose="020B0604020202020204" pitchFamily="34" charset="0"/>
                <a:cs typeface="Arial" panose="020B0604020202020204" pitchFamily="34" charset="0"/>
              </a:rPr>
              <a:t>Barrow Hill Post Office (NE). Service 90.</a:t>
            </a:r>
          </a:p>
          <a:p>
            <a:pPr marL="457200" indent="-457200" algn="l">
              <a:buAutoNum type="arabicParenR"/>
            </a:pPr>
            <a:r>
              <a:rPr lang="en-GB" sz="2200" dirty="0">
                <a:solidFill>
                  <a:srgbClr val="92278F"/>
                </a:solidFill>
                <a:latin typeface="Arial" panose="020B0604020202020204" pitchFamily="34" charset="0"/>
                <a:cs typeface="Arial" panose="020B0604020202020204" pitchFamily="34" charset="0"/>
              </a:rPr>
              <a:t>Barrow Hill Post Office (SW). Service 90.</a:t>
            </a:r>
          </a:p>
          <a:p>
            <a:pPr marL="457200" indent="-457200" algn="l">
              <a:buAutoNum type="arabicParenR"/>
            </a:pPr>
            <a:endParaRPr lang="en-GB" sz="2200" dirty="0">
              <a:solidFill>
                <a:srgbClr val="92278F"/>
              </a:solidFill>
              <a:latin typeface="Arial" panose="020B0604020202020204" pitchFamily="34" charset="0"/>
              <a:cs typeface="Arial" panose="020B0604020202020204" pitchFamily="34" charset="0"/>
            </a:endParaRPr>
          </a:p>
          <a:p>
            <a:pPr algn="l"/>
            <a:r>
              <a:rPr lang="en-GB" sz="2200" dirty="0">
                <a:solidFill>
                  <a:srgbClr val="92278F"/>
                </a:solidFill>
                <a:latin typeface="Arial" panose="020B0604020202020204" pitchFamily="34" charset="0"/>
                <a:cs typeface="Arial" panose="020B0604020202020204" pitchFamily="34" charset="0"/>
              </a:rPr>
              <a:t>Summary screen on High Street. Services 74, 74a, 77, 77a, 78, 80, 80a, 81, 90.</a:t>
            </a:r>
          </a:p>
          <a:p>
            <a:pPr algn="l"/>
            <a:endParaRPr lang="en-GB" sz="2200" dirty="0">
              <a:solidFill>
                <a:srgbClr val="92278F"/>
              </a:solidFill>
              <a:latin typeface="Arial" panose="020B0604020202020204" pitchFamily="34" charset="0"/>
              <a:cs typeface="Arial" panose="020B0604020202020204" pitchFamily="34" charset="0"/>
            </a:endParaRPr>
          </a:p>
          <a:p>
            <a:pPr algn="l"/>
            <a:r>
              <a:rPr lang="en-GB" sz="2200" dirty="0">
                <a:solidFill>
                  <a:srgbClr val="92278F"/>
                </a:solidFill>
                <a:latin typeface="Arial" panose="020B0604020202020204" pitchFamily="34" charset="0"/>
                <a:cs typeface="Arial" panose="020B0604020202020204" pitchFamily="34" charset="0"/>
              </a:rPr>
              <a:t>Bus shelters at:</a:t>
            </a:r>
          </a:p>
          <a:p>
            <a:pPr algn="l"/>
            <a:r>
              <a:rPr lang="en-GB" sz="2200" dirty="0">
                <a:solidFill>
                  <a:srgbClr val="92278F"/>
                </a:solidFill>
                <a:latin typeface="Arial" panose="020B0604020202020204" pitchFamily="34" charset="0"/>
                <a:cs typeface="Arial" panose="020B0604020202020204" pitchFamily="34" charset="0"/>
              </a:rPr>
              <a:t>Chesterfield Road, Staveley (adjacent Lime Avenue).</a:t>
            </a:r>
          </a:p>
          <a:p>
            <a:pPr algn="l"/>
            <a:r>
              <a:rPr lang="en-GB" sz="2200" dirty="0">
                <a:solidFill>
                  <a:srgbClr val="92278F"/>
                </a:solidFill>
                <a:latin typeface="Arial" panose="020B0604020202020204" pitchFamily="34" charset="0"/>
                <a:cs typeface="Arial" panose="020B0604020202020204" pitchFamily="34" charset="0"/>
              </a:rPr>
              <a:t>Duke Street, Staveley (as above).</a:t>
            </a:r>
          </a:p>
        </p:txBody>
      </p:sp>
    </p:spTree>
    <p:extLst>
      <p:ext uri="{BB962C8B-B14F-4D97-AF65-F5344CB8AC3E}">
        <p14:creationId xmlns:p14="http://schemas.microsoft.com/office/powerpoint/2010/main" val="3642179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68F65A4-C96A-4895-93E5-5D351525094D}"/>
              </a:ext>
            </a:extLst>
          </p:cNvPr>
          <p:cNvSpPr>
            <a:spLocks noGrp="1"/>
          </p:cNvSpPr>
          <p:nvPr>
            <p:ph type="subTitle" idx="1"/>
          </p:nvPr>
        </p:nvSpPr>
        <p:spPr>
          <a:xfrm>
            <a:off x="304800" y="196229"/>
            <a:ext cx="6440557" cy="1062728"/>
          </a:xfrm>
        </p:spPr>
        <p:txBody>
          <a:bodyPr>
            <a:normAutofit/>
          </a:bodyPr>
          <a:lstStyle/>
          <a:p>
            <a:pPr algn="l"/>
            <a:r>
              <a:rPr lang="en-GB" sz="3600" dirty="0">
                <a:solidFill>
                  <a:srgbClr val="92278F"/>
                </a:solidFill>
                <a:latin typeface="Arial" panose="020B0604020202020204" pitchFamily="34" charset="0"/>
                <a:cs typeface="Arial" panose="020B0604020202020204" pitchFamily="34" charset="0"/>
              </a:rPr>
              <a:t>Phase 2 Package</a:t>
            </a:r>
          </a:p>
        </p:txBody>
      </p:sp>
      <p:graphicFrame>
        <p:nvGraphicFramePr>
          <p:cNvPr id="4" name="Table 3">
            <a:extLst>
              <a:ext uri="{FF2B5EF4-FFF2-40B4-BE49-F238E27FC236}">
                <a16:creationId xmlns:a16="http://schemas.microsoft.com/office/drawing/2014/main" id="{A2691932-8107-BAFC-4F98-1E0E920951BF}"/>
              </a:ext>
            </a:extLst>
          </p:cNvPr>
          <p:cNvGraphicFramePr>
            <a:graphicFrameLocks noGrp="1"/>
          </p:cNvGraphicFramePr>
          <p:nvPr>
            <p:extLst>
              <p:ext uri="{D42A27DB-BD31-4B8C-83A1-F6EECF244321}">
                <p14:modId xmlns:p14="http://schemas.microsoft.com/office/powerpoint/2010/main" val="1908092070"/>
              </p:ext>
            </p:extLst>
          </p:nvPr>
        </p:nvGraphicFramePr>
        <p:xfrm>
          <a:off x="204716" y="914402"/>
          <a:ext cx="11600560" cy="5774214"/>
        </p:xfrm>
        <a:graphic>
          <a:graphicData uri="http://schemas.openxmlformats.org/drawingml/2006/table">
            <a:tbl>
              <a:tblPr firstRow="1" firstCol="1" bandRow="1">
                <a:tableStyleId>{5C22544A-7EE6-4342-B048-85BDC9FD1C3A}</a:tableStyleId>
              </a:tblPr>
              <a:tblGrid>
                <a:gridCol w="3926290">
                  <a:extLst>
                    <a:ext uri="{9D8B030D-6E8A-4147-A177-3AD203B41FA5}">
                      <a16:colId xmlns:a16="http://schemas.microsoft.com/office/drawing/2014/main" val="322844165"/>
                    </a:ext>
                  </a:extLst>
                </a:gridCol>
                <a:gridCol w="6111582">
                  <a:extLst>
                    <a:ext uri="{9D8B030D-6E8A-4147-A177-3AD203B41FA5}">
                      <a16:colId xmlns:a16="http://schemas.microsoft.com/office/drawing/2014/main" val="2270190578"/>
                    </a:ext>
                  </a:extLst>
                </a:gridCol>
                <a:gridCol w="1562688">
                  <a:extLst>
                    <a:ext uri="{9D8B030D-6E8A-4147-A177-3AD203B41FA5}">
                      <a16:colId xmlns:a16="http://schemas.microsoft.com/office/drawing/2014/main" val="4238779838"/>
                    </a:ext>
                  </a:extLst>
                </a:gridCol>
              </a:tblGrid>
              <a:tr h="221059">
                <a:tc>
                  <a:txBody>
                    <a:bodyPr/>
                    <a:lstStyle/>
                    <a:p>
                      <a:pPr>
                        <a:lnSpc>
                          <a:spcPct val="107000"/>
                        </a:lnSpc>
                        <a:spcAft>
                          <a:spcPts val="800"/>
                        </a:spcAft>
                      </a:pPr>
                      <a:r>
                        <a:rPr lang="en-GB" sz="1400" dirty="0">
                          <a:effectLst/>
                          <a:latin typeface="Arial" panose="020B0604020202020204" pitchFamily="34" charset="0"/>
                          <a:cs typeface="Arial" panose="020B0604020202020204" pitchFamily="34" charset="0"/>
                        </a:rPr>
                        <a:t>Business Case Schemes</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53662" marR="53662" marT="0" marB="0">
                    <a:solidFill>
                      <a:srgbClr val="00B050"/>
                    </a:solidFill>
                  </a:tcPr>
                </a:tc>
                <a:tc>
                  <a:txBody>
                    <a:bodyPr/>
                    <a:lstStyle/>
                    <a:p>
                      <a:pPr>
                        <a:lnSpc>
                          <a:spcPct val="107000"/>
                        </a:lnSpc>
                        <a:spcAft>
                          <a:spcPts val="800"/>
                        </a:spcAft>
                      </a:pPr>
                      <a:r>
                        <a:rPr lang="en-GB" sz="1400">
                          <a:effectLst/>
                          <a:latin typeface="Arial" panose="020B0604020202020204" pitchFamily="34" charset="0"/>
                          <a:cs typeface="Arial" panose="020B0604020202020204" pitchFamily="34" charset="0"/>
                        </a:rPr>
                        <a:t>Proposed Project</a:t>
                      </a:r>
                      <a:endParaRPr lang="en-GB" sz="1400">
                        <a:effectLst/>
                        <a:latin typeface="Arial" panose="020B0604020202020204" pitchFamily="34" charset="0"/>
                        <a:ea typeface="Calibri" panose="020F0502020204030204" pitchFamily="34" charset="0"/>
                        <a:cs typeface="Arial" panose="020B0604020202020204" pitchFamily="34" charset="0"/>
                      </a:endParaRPr>
                    </a:p>
                  </a:txBody>
                  <a:tcPr marL="53662" marR="53662" marT="0" marB="0">
                    <a:solidFill>
                      <a:srgbClr val="00B050"/>
                    </a:solidFill>
                  </a:tcPr>
                </a:tc>
                <a:tc>
                  <a:txBody>
                    <a:bodyPr/>
                    <a:lstStyle/>
                    <a:p>
                      <a:pPr>
                        <a:lnSpc>
                          <a:spcPct val="107000"/>
                        </a:lnSpc>
                        <a:spcAft>
                          <a:spcPts val="800"/>
                        </a:spcAft>
                      </a:pPr>
                      <a:r>
                        <a:rPr lang="en-GB" sz="1400" dirty="0">
                          <a:effectLst/>
                          <a:latin typeface="Arial" panose="020B0604020202020204" pitchFamily="34" charset="0"/>
                          <a:cs typeface="Arial" panose="020B0604020202020204" pitchFamily="34" charset="0"/>
                        </a:rPr>
                        <a:t>Cost</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53662" marR="53662" marT="0" marB="0">
                    <a:solidFill>
                      <a:srgbClr val="00B050"/>
                    </a:solidFill>
                  </a:tcPr>
                </a:tc>
                <a:extLst>
                  <a:ext uri="{0D108BD9-81ED-4DB2-BD59-A6C34878D82A}">
                    <a16:rowId xmlns:a16="http://schemas.microsoft.com/office/drawing/2014/main" val="185290478"/>
                  </a:ext>
                </a:extLst>
              </a:tr>
              <a:tr h="2707841">
                <a:tc>
                  <a:txBody>
                    <a:bodyPr/>
                    <a:lstStyle/>
                    <a:p>
                      <a:pPr marL="342900" lvl="0" indent="-342900">
                        <a:lnSpc>
                          <a:spcPct val="107000"/>
                        </a:lnSpc>
                        <a:buFont typeface="Symbol" panose="05050102010706020507" pitchFamily="18" charset="2"/>
                        <a:buChar char=""/>
                      </a:pPr>
                      <a:r>
                        <a:rPr lang="en-GB" sz="1400" dirty="0">
                          <a:solidFill>
                            <a:schemeClr val="tx1"/>
                          </a:solidFill>
                          <a:effectLst/>
                          <a:latin typeface="Arial" panose="020B0604020202020204" pitchFamily="34" charset="0"/>
                          <a:cs typeface="Arial" panose="020B0604020202020204" pitchFamily="34" charset="0"/>
                        </a:rPr>
                        <a:t>Pedestrian crossings on highway (M)</a:t>
                      </a:r>
                    </a:p>
                    <a:p>
                      <a:pPr marL="342900" lvl="0" indent="-342900">
                        <a:lnSpc>
                          <a:spcPct val="107000"/>
                        </a:lnSpc>
                        <a:spcAft>
                          <a:spcPts val="800"/>
                        </a:spcAft>
                        <a:buFont typeface="Symbol" panose="05050102010706020507" pitchFamily="18" charset="2"/>
                        <a:buChar char=""/>
                      </a:pPr>
                      <a:r>
                        <a:rPr lang="en-GB" sz="1400" dirty="0">
                          <a:solidFill>
                            <a:schemeClr val="tx1"/>
                          </a:solidFill>
                          <a:effectLst/>
                          <a:latin typeface="Arial" panose="020B0604020202020204" pitchFamily="34" charset="0"/>
                          <a:cs typeface="Arial" panose="020B0604020202020204" pitchFamily="34" charset="0"/>
                        </a:rPr>
                        <a:t>Pedestrian routes to the station (M)</a:t>
                      </a:r>
                      <a:endParaRPr lang="en-GB"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3662" marR="53662" marT="0" marB="0">
                    <a:solidFill>
                      <a:schemeClr val="accent6">
                        <a:lumMod val="60000"/>
                        <a:lumOff val="40000"/>
                      </a:schemeClr>
                    </a:solidFill>
                  </a:tcPr>
                </a:tc>
                <a:tc>
                  <a:txBody>
                    <a:bodyPr/>
                    <a:lstStyle/>
                    <a:p>
                      <a:pPr>
                        <a:lnSpc>
                          <a:spcPct val="107000"/>
                        </a:lnSpc>
                        <a:spcAft>
                          <a:spcPts val="800"/>
                        </a:spcAft>
                      </a:pPr>
                      <a:r>
                        <a:rPr lang="en-GB" sz="1400" dirty="0">
                          <a:effectLst/>
                          <a:latin typeface="Arial" panose="020B0604020202020204" pitchFamily="34" charset="0"/>
                          <a:cs typeface="Arial" panose="020B0604020202020204" pitchFamily="34" charset="0"/>
                        </a:rPr>
                        <a:t>This project seeks to combine the two £100,000 allocations to improve pedestrian routes and crossings within Barrow Hill village. This would include (subject to detailed design):</a:t>
                      </a:r>
                    </a:p>
                    <a:p>
                      <a:pPr marL="342900" lvl="0" indent="-342900">
                        <a:lnSpc>
                          <a:spcPct val="107000"/>
                        </a:lnSpc>
                        <a:spcAft>
                          <a:spcPts val="800"/>
                        </a:spcAft>
                        <a:buFont typeface="Symbol" panose="05050102010706020507" pitchFamily="18" charset="2"/>
                        <a:buChar char=""/>
                      </a:pPr>
                      <a:r>
                        <a:rPr lang="en-GB" sz="1400" dirty="0">
                          <a:effectLst/>
                          <a:latin typeface="Arial" panose="020B0604020202020204" pitchFamily="34" charset="0"/>
                          <a:cs typeface="Arial" panose="020B0604020202020204" pitchFamily="34" charset="0"/>
                        </a:rPr>
                        <a:t>Pedestrian refuge crossing across junction of Station Road with Whittington Road.</a:t>
                      </a:r>
                    </a:p>
                    <a:p>
                      <a:pPr marL="342900" lvl="0" indent="-342900">
                        <a:lnSpc>
                          <a:spcPct val="107000"/>
                        </a:lnSpc>
                        <a:spcAft>
                          <a:spcPts val="800"/>
                        </a:spcAft>
                        <a:buFont typeface="Symbol" panose="05050102010706020507" pitchFamily="18" charset="2"/>
                        <a:buChar char=""/>
                      </a:pPr>
                      <a:r>
                        <a:rPr lang="en-GB" sz="1400" dirty="0">
                          <a:effectLst/>
                          <a:latin typeface="Arial" panose="020B0604020202020204" pitchFamily="34" charset="0"/>
                          <a:cs typeface="Arial" panose="020B0604020202020204" pitchFamily="34" charset="0"/>
                        </a:rPr>
                        <a:t>Pedestrian crossing improvement across Campbell Drive.</a:t>
                      </a:r>
                    </a:p>
                    <a:p>
                      <a:pPr marL="342900" lvl="0" indent="-342900">
                        <a:lnSpc>
                          <a:spcPct val="107000"/>
                        </a:lnSpc>
                        <a:spcAft>
                          <a:spcPts val="800"/>
                        </a:spcAft>
                        <a:buFont typeface="Symbol" panose="05050102010706020507" pitchFamily="18" charset="2"/>
                        <a:buChar char=""/>
                      </a:pPr>
                      <a:r>
                        <a:rPr lang="en-GB" sz="1400" dirty="0">
                          <a:effectLst/>
                          <a:latin typeface="Arial" panose="020B0604020202020204" pitchFamily="34" charset="0"/>
                          <a:cs typeface="Arial" panose="020B0604020202020204" pitchFamily="34" charset="0"/>
                        </a:rPr>
                        <a:t>Improved footways and further delivery of dropped crossings across the village.</a:t>
                      </a:r>
                    </a:p>
                    <a:p>
                      <a:pPr marL="342900" lvl="0" indent="-342900">
                        <a:lnSpc>
                          <a:spcPct val="107000"/>
                        </a:lnSpc>
                        <a:spcAft>
                          <a:spcPts val="800"/>
                        </a:spcAft>
                        <a:buFont typeface="Symbol" panose="05050102010706020507" pitchFamily="18" charset="2"/>
                        <a:buChar char=""/>
                      </a:pPr>
                      <a:r>
                        <a:rPr lang="en-GB" sz="1400" dirty="0">
                          <a:effectLst/>
                          <a:latin typeface="Arial" panose="020B0604020202020204" pitchFamily="34" charset="0"/>
                          <a:cs typeface="Arial" panose="020B0604020202020204" pitchFamily="34" charset="0"/>
                        </a:rPr>
                        <a:t>Provision of a humped Zebra crossing near the Post Office on Station Road.</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53662" marR="53662" marT="0" marB="0">
                    <a:solidFill>
                      <a:schemeClr val="accent6">
                        <a:lumMod val="60000"/>
                        <a:lumOff val="40000"/>
                      </a:schemeClr>
                    </a:solidFill>
                  </a:tcPr>
                </a:tc>
                <a:tc>
                  <a:txBody>
                    <a:bodyPr/>
                    <a:lstStyle/>
                    <a:p>
                      <a:pPr>
                        <a:lnSpc>
                          <a:spcPct val="107000"/>
                        </a:lnSpc>
                        <a:spcAft>
                          <a:spcPts val="800"/>
                        </a:spcAft>
                      </a:pPr>
                      <a:r>
                        <a:rPr lang="en-GB" sz="1400" dirty="0">
                          <a:effectLst/>
                          <a:latin typeface="Arial" panose="020B0604020202020204" pitchFamily="34" charset="0"/>
                          <a:cs typeface="Arial" panose="020B0604020202020204" pitchFamily="34" charset="0"/>
                        </a:rPr>
                        <a:t>£200,000</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53662" marR="53662" marT="0" marB="0">
                    <a:solidFill>
                      <a:schemeClr val="accent6">
                        <a:lumMod val="60000"/>
                        <a:lumOff val="40000"/>
                      </a:schemeClr>
                    </a:solidFill>
                  </a:tcPr>
                </a:tc>
                <a:extLst>
                  <a:ext uri="{0D108BD9-81ED-4DB2-BD59-A6C34878D82A}">
                    <a16:rowId xmlns:a16="http://schemas.microsoft.com/office/drawing/2014/main" val="4169168026"/>
                  </a:ext>
                </a:extLst>
              </a:tr>
              <a:tr h="869712">
                <a:tc>
                  <a:txBody>
                    <a:bodyPr/>
                    <a:lstStyle/>
                    <a:p>
                      <a:pPr marL="342900" lvl="0" indent="-342900">
                        <a:lnSpc>
                          <a:spcPct val="107000"/>
                        </a:lnSpc>
                        <a:spcAft>
                          <a:spcPts val="800"/>
                        </a:spcAft>
                        <a:buFont typeface="Symbol" panose="05050102010706020507" pitchFamily="18" charset="2"/>
                        <a:buChar char=""/>
                      </a:pPr>
                      <a:r>
                        <a:rPr lang="en-GB" sz="1400" dirty="0">
                          <a:solidFill>
                            <a:schemeClr val="tx1"/>
                          </a:solidFill>
                          <a:effectLst/>
                          <a:latin typeface="Arial" panose="020B0604020202020204" pitchFamily="34" charset="0"/>
                          <a:cs typeface="Arial" panose="020B0604020202020204" pitchFamily="34" charset="0"/>
                        </a:rPr>
                        <a:t>Covered and secure cycle parking (M)</a:t>
                      </a:r>
                      <a:endParaRPr lang="en-GB"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3662" marR="53662" marT="0" marB="0">
                    <a:solidFill>
                      <a:schemeClr val="accent6">
                        <a:lumMod val="20000"/>
                        <a:lumOff val="80000"/>
                      </a:schemeClr>
                    </a:solidFill>
                  </a:tcPr>
                </a:tc>
                <a:tc>
                  <a:txBody>
                    <a:bodyPr/>
                    <a:lstStyle/>
                    <a:p>
                      <a:pPr>
                        <a:lnSpc>
                          <a:spcPct val="107000"/>
                        </a:lnSpc>
                        <a:spcAft>
                          <a:spcPts val="800"/>
                        </a:spcAft>
                      </a:pPr>
                      <a:r>
                        <a:rPr lang="en-GB" sz="1400" dirty="0">
                          <a:effectLst/>
                          <a:latin typeface="Arial" panose="020B0604020202020204" pitchFamily="34" charset="0"/>
                          <a:cs typeface="Arial" panose="020B0604020202020204" pitchFamily="34" charset="0"/>
                        </a:rPr>
                        <a:t>This project seeks to provide a covered cycle parking shelter within the Barrow Hill Memorial Hall car park which would support those proposals in the short term, but then be available to provide cycle parking adjacent to the new station site. </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53662" marR="53662" marT="0" marB="0">
                    <a:solidFill>
                      <a:schemeClr val="accent6">
                        <a:lumMod val="20000"/>
                        <a:lumOff val="80000"/>
                      </a:schemeClr>
                    </a:solidFill>
                  </a:tcPr>
                </a:tc>
                <a:tc>
                  <a:txBody>
                    <a:bodyPr/>
                    <a:lstStyle/>
                    <a:p>
                      <a:pPr>
                        <a:lnSpc>
                          <a:spcPct val="107000"/>
                        </a:lnSpc>
                        <a:spcAft>
                          <a:spcPts val="800"/>
                        </a:spcAft>
                      </a:pPr>
                      <a:r>
                        <a:rPr lang="en-GB" sz="1400" dirty="0">
                          <a:effectLst/>
                          <a:latin typeface="Arial" panose="020B0604020202020204" pitchFamily="34" charset="0"/>
                          <a:cs typeface="Arial" panose="020B0604020202020204" pitchFamily="34" charset="0"/>
                        </a:rPr>
                        <a:t>£15,000</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53662" marR="53662" marT="0" marB="0">
                    <a:solidFill>
                      <a:schemeClr val="accent6">
                        <a:lumMod val="20000"/>
                        <a:lumOff val="80000"/>
                      </a:schemeClr>
                    </a:solidFill>
                  </a:tcPr>
                </a:tc>
                <a:extLst>
                  <a:ext uri="{0D108BD9-81ED-4DB2-BD59-A6C34878D82A}">
                    <a16:rowId xmlns:a16="http://schemas.microsoft.com/office/drawing/2014/main" val="1847259036"/>
                  </a:ext>
                </a:extLst>
              </a:tr>
              <a:tr h="950655">
                <a:tc>
                  <a:txBody>
                    <a:bodyPr/>
                    <a:lstStyle/>
                    <a:p>
                      <a:pPr marL="342900" lvl="0" indent="-342900">
                        <a:lnSpc>
                          <a:spcPct val="107000"/>
                        </a:lnSpc>
                        <a:spcAft>
                          <a:spcPts val="800"/>
                        </a:spcAft>
                        <a:buFont typeface="Symbol" panose="05050102010706020507" pitchFamily="18" charset="2"/>
                        <a:buChar char=""/>
                      </a:pPr>
                      <a:r>
                        <a:rPr lang="en-GB" sz="1400" dirty="0">
                          <a:solidFill>
                            <a:schemeClr val="tx1"/>
                          </a:solidFill>
                          <a:effectLst/>
                          <a:latin typeface="Arial" panose="020B0604020202020204" pitchFamily="34" charset="0"/>
                          <a:cs typeface="Arial" panose="020B0604020202020204" pitchFamily="34" charset="0"/>
                        </a:rPr>
                        <a:t>Shared bicycle scheme (C)</a:t>
                      </a:r>
                      <a:endParaRPr lang="en-GB"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3662" marR="53662" marT="0" marB="0">
                    <a:solidFill>
                      <a:schemeClr val="accent6">
                        <a:lumMod val="60000"/>
                        <a:lumOff val="40000"/>
                      </a:schemeClr>
                    </a:solidFill>
                  </a:tcPr>
                </a:tc>
                <a:tc>
                  <a:txBody>
                    <a:bodyPr/>
                    <a:lstStyle/>
                    <a:p>
                      <a:pPr>
                        <a:lnSpc>
                          <a:spcPct val="107000"/>
                        </a:lnSpc>
                        <a:spcAft>
                          <a:spcPts val="800"/>
                        </a:spcAft>
                      </a:pPr>
                      <a:r>
                        <a:rPr lang="en-GB" sz="1400" dirty="0">
                          <a:effectLst/>
                          <a:latin typeface="Arial" panose="020B0604020202020204" pitchFamily="34" charset="0"/>
                          <a:cs typeface="Arial" panose="020B0604020202020204" pitchFamily="34" charset="0"/>
                        </a:rPr>
                        <a:t>This project could expand the Wheels to Work programme to provide additional electric bicycles to the support the communities of Barrow Hill and Staveley for use of electric bikes for travel to employment or training. This scheme would not provide general cycle hire.</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53662" marR="53662" marT="0" marB="0">
                    <a:solidFill>
                      <a:schemeClr val="accent6">
                        <a:lumMod val="60000"/>
                        <a:lumOff val="40000"/>
                      </a:schemeClr>
                    </a:solidFill>
                  </a:tcPr>
                </a:tc>
                <a:tc>
                  <a:txBody>
                    <a:bodyPr/>
                    <a:lstStyle/>
                    <a:p>
                      <a:pPr>
                        <a:lnSpc>
                          <a:spcPct val="107000"/>
                        </a:lnSpc>
                        <a:spcAft>
                          <a:spcPts val="800"/>
                        </a:spcAft>
                      </a:pPr>
                      <a:r>
                        <a:rPr lang="en-GB" sz="1400" dirty="0">
                          <a:effectLst/>
                          <a:latin typeface="Arial" panose="020B0604020202020204" pitchFamily="34" charset="0"/>
                          <a:cs typeface="Arial" panose="020B0604020202020204" pitchFamily="34" charset="0"/>
                        </a:rPr>
                        <a:t>£36,000</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53662" marR="53662" marT="0" marB="0">
                    <a:solidFill>
                      <a:schemeClr val="accent6">
                        <a:lumMod val="60000"/>
                        <a:lumOff val="40000"/>
                      </a:schemeClr>
                    </a:solidFill>
                  </a:tcPr>
                </a:tc>
                <a:extLst>
                  <a:ext uri="{0D108BD9-81ED-4DB2-BD59-A6C34878D82A}">
                    <a16:rowId xmlns:a16="http://schemas.microsoft.com/office/drawing/2014/main" val="2823339573"/>
                  </a:ext>
                </a:extLst>
              </a:tr>
              <a:tr h="683636">
                <a:tc>
                  <a:txBody>
                    <a:bodyPr/>
                    <a:lstStyle/>
                    <a:p>
                      <a:pPr marL="342900" lvl="0" indent="-342900">
                        <a:lnSpc>
                          <a:spcPct val="107000"/>
                        </a:lnSpc>
                        <a:spcAft>
                          <a:spcPts val="800"/>
                        </a:spcAft>
                        <a:buFont typeface="Symbol" panose="05050102010706020507" pitchFamily="18" charset="2"/>
                        <a:buChar char=""/>
                      </a:pPr>
                      <a:r>
                        <a:rPr lang="en-GB" sz="1400" dirty="0">
                          <a:solidFill>
                            <a:schemeClr val="tx1"/>
                          </a:solidFill>
                          <a:effectLst/>
                          <a:latin typeface="Arial" panose="020B0604020202020204" pitchFamily="34" charset="0"/>
                          <a:cs typeface="Arial" panose="020B0604020202020204" pitchFamily="34" charset="0"/>
                        </a:rPr>
                        <a:t>Scheme development</a:t>
                      </a:r>
                      <a:endParaRPr lang="en-GB"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3662" marR="53662" marT="0" marB="0">
                    <a:solidFill>
                      <a:schemeClr val="accent6">
                        <a:lumMod val="20000"/>
                        <a:lumOff val="80000"/>
                      </a:schemeClr>
                    </a:solidFill>
                  </a:tcPr>
                </a:tc>
                <a:tc>
                  <a:txBody>
                    <a:bodyPr/>
                    <a:lstStyle/>
                    <a:p>
                      <a:pPr>
                        <a:lnSpc>
                          <a:spcPct val="107000"/>
                        </a:lnSpc>
                        <a:spcAft>
                          <a:spcPts val="800"/>
                        </a:spcAft>
                      </a:pPr>
                      <a:r>
                        <a:rPr lang="en-GB" sz="1400" dirty="0">
                          <a:effectLst/>
                          <a:latin typeface="Arial" panose="020B0604020202020204" pitchFamily="34" charset="0"/>
                          <a:cs typeface="Arial" panose="020B0604020202020204" pitchFamily="34" charset="0"/>
                        </a:rPr>
                        <a:t>The business case included funding for scheme development This is required to support design and delivery of the transport measures set out for approval in this report.</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53662" marR="53662" marT="0" marB="0">
                    <a:solidFill>
                      <a:schemeClr val="accent6">
                        <a:lumMod val="20000"/>
                        <a:lumOff val="80000"/>
                      </a:schemeClr>
                    </a:solidFill>
                  </a:tcPr>
                </a:tc>
                <a:tc>
                  <a:txBody>
                    <a:bodyPr/>
                    <a:lstStyle/>
                    <a:p>
                      <a:pPr>
                        <a:lnSpc>
                          <a:spcPct val="107000"/>
                        </a:lnSpc>
                        <a:spcAft>
                          <a:spcPts val="800"/>
                        </a:spcAft>
                      </a:pPr>
                      <a:r>
                        <a:rPr lang="en-GB" sz="1400" dirty="0">
                          <a:effectLst/>
                          <a:latin typeface="Arial" panose="020B0604020202020204" pitchFamily="34" charset="0"/>
                          <a:cs typeface="Arial" panose="020B0604020202020204" pitchFamily="34" charset="0"/>
                        </a:rPr>
                        <a:t>£49,000</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53662" marR="53662" marT="0" marB="0">
                    <a:solidFill>
                      <a:schemeClr val="accent6">
                        <a:lumMod val="20000"/>
                        <a:lumOff val="80000"/>
                      </a:schemeClr>
                    </a:solidFill>
                  </a:tcPr>
                </a:tc>
                <a:extLst>
                  <a:ext uri="{0D108BD9-81ED-4DB2-BD59-A6C34878D82A}">
                    <a16:rowId xmlns:a16="http://schemas.microsoft.com/office/drawing/2014/main" val="4156786040"/>
                  </a:ext>
                </a:extLst>
              </a:tr>
              <a:tr h="314466">
                <a:tc gridSpan="2">
                  <a:txBody>
                    <a:bodyPr/>
                    <a:lstStyle/>
                    <a:p>
                      <a:pPr>
                        <a:lnSpc>
                          <a:spcPct val="107000"/>
                        </a:lnSpc>
                        <a:spcAft>
                          <a:spcPts val="800"/>
                        </a:spcAft>
                      </a:pPr>
                      <a:r>
                        <a:rPr lang="en-GB" sz="1400" dirty="0">
                          <a:effectLst/>
                          <a:latin typeface="Arial" panose="020B0604020202020204" pitchFamily="34" charset="0"/>
                          <a:cs typeface="Arial" panose="020B0604020202020204" pitchFamily="34" charset="0"/>
                        </a:rPr>
                        <a:t>Total Phase 2 Package</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53662" marR="53662" marT="0" marB="0">
                    <a:solidFill>
                      <a:srgbClr val="00B050"/>
                    </a:solidFill>
                  </a:tcPr>
                </a:tc>
                <a:tc hMerge="1">
                  <a:txBody>
                    <a:bodyPr/>
                    <a:lstStyle/>
                    <a:p>
                      <a:endParaRPr lang="en-GB"/>
                    </a:p>
                  </a:txBody>
                  <a:tcPr/>
                </a:tc>
                <a:tc>
                  <a:txBody>
                    <a:bodyPr/>
                    <a:lstStyle/>
                    <a:p>
                      <a:pPr>
                        <a:lnSpc>
                          <a:spcPct val="107000"/>
                        </a:lnSpc>
                        <a:spcAft>
                          <a:spcPts val="800"/>
                        </a:spcAft>
                      </a:pPr>
                      <a:r>
                        <a:rPr lang="en-GB" sz="1400" b="1" dirty="0">
                          <a:solidFill>
                            <a:schemeClr val="bg1"/>
                          </a:solidFill>
                          <a:effectLst/>
                          <a:latin typeface="Arial" panose="020B0604020202020204" pitchFamily="34" charset="0"/>
                          <a:cs typeface="Arial" panose="020B0604020202020204" pitchFamily="34" charset="0"/>
                        </a:rPr>
                        <a:t>£300,000</a:t>
                      </a:r>
                      <a:endParaRPr lang="en-GB" sz="14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53662" marR="53662" marT="0" marB="0">
                    <a:solidFill>
                      <a:srgbClr val="00B050"/>
                    </a:solidFill>
                  </a:tcPr>
                </a:tc>
                <a:extLst>
                  <a:ext uri="{0D108BD9-81ED-4DB2-BD59-A6C34878D82A}">
                    <a16:rowId xmlns:a16="http://schemas.microsoft.com/office/drawing/2014/main" val="1521161254"/>
                  </a:ext>
                </a:extLst>
              </a:tr>
            </a:tbl>
          </a:graphicData>
        </a:graphic>
      </p:graphicFrame>
    </p:spTree>
    <p:extLst>
      <p:ext uri="{BB962C8B-B14F-4D97-AF65-F5344CB8AC3E}">
        <p14:creationId xmlns:p14="http://schemas.microsoft.com/office/powerpoint/2010/main" val="3610911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341809E-04C1-6059-322C-B36A5E3BADF0}"/>
              </a:ext>
            </a:extLst>
          </p:cNvPr>
          <p:cNvPicPr>
            <a:picLocks noChangeAspect="1"/>
          </p:cNvPicPr>
          <p:nvPr/>
        </p:nvPicPr>
        <p:blipFill>
          <a:blip r:embed="rId2"/>
          <a:stretch>
            <a:fillRect/>
          </a:stretch>
        </p:blipFill>
        <p:spPr>
          <a:xfrm>
            <a:off x="5963477" y="0"/>
            <a:ext cx="6228523" cy="1802296"/>
          </a:xfrm>
          <a:prstGeom prst="rect">
            <a:avLst/>
          </a:prstGeom>
        </p:spPr>
      </p:pic>
      <p:sp>
        <p:nvSpPr>
          <p:cNvPr id="3" name="Subtitle 2">
            <a:extLst>
              <a:ext uri="{FF2B5EF4-FFF2-40B4-BE49-F238E27FC236}">
                <a16:creationId xmlns:a16="http://schemas.microsoft.com/office/drawing/2014/main" id="{068F65A4-C96A-4895-93E5-5D351525094D}"/>
              </a:ext>
            </a:extLst>
          </p:cNvPr>
          <p:cNvSpPr>
            <a:spLocks noGrp="1"/>
          </p:cNvSpPr>
          <p:nvPr>
            <p:ph type="subTitle" idx="1"/>
          </p:nvPr>
        </p:nvSpPr>
        <p:spPr>
          <a:xfrm>
            <a:off x="304800" y="196229"/>
            <a:ext cx="6440557" cy="1062728"/>
          </a:xfrm>
        </p:spPr>
        <p:txBody>
          <a:bodyPr>
            <a:normAutofit lnSpcReduction="10000"/>
          </a:bodyPr>
          <a:lstStyle/>
          <a:p>
            <a:pPr algn="l"/>
            <a:r>
              <a:rPr lang="en-GB" sz="3600" dirty="0">
                <a:solidFill>
                  <a:srgbClr val="92278F"/>
                </a:solidFill>
                <a:latin typeface="Arial" panose="020B0604020202020204" pitchFamily="34" charset="0"/>
                <a:cs typeface="Arial" panose="020B0604020202020204" pitchFamily="34" charset="0"/>
              </a:rPr>
              <a:t>Phase 3: Enhanced Demand Responsive Transport Service</a:t>
            </a:r>
          </a:p>
        </p:txBody>
      </p:sp>
      <p:sp>
        <p:nvSpPr>
          <p:cNvPr id="5" name="Subtitle 2">
            <a:extLst>
              <a:ext uri="{FF2B5EF4-FFF2-40B4-BE49-F238E27FC236}">
                <a16:creationId xmlns:a16="http://schemas.microsoft.com/office/drawing/2014/main" id="{44BDE2F1-B17A-0193-DAC2-D9BBF1CB84BD}"/>
              </a:ext>
            </a:extLst>
          </p:cNvPr>
          <p:cNvSpPr txBox="1">
            <a:spLocks/>
          </p:cNvSpPr>
          <p:nvPr/>
        </p:nvSpPr>
        <p:spPr>
          <a:xfrm>
            <a:off x="304800" y="1705970"/>
            <a:ext cx="11714922" cy="485385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GB" dirty="0">
                <a:solidFill>
                  <a:srgbClr val="92278F"/>
                </a:solidFill>
                <a:latin typeface="Arial" panose="020B0604020202020204" pitchFamily="34" charset="0"/>
                <a:cs typeface="Arial" panose="020B0604020202020204" pitchFamily="34" charset="0"/>
              </a:rPr>
              <a:t>Town Deal funding is currently 100% capital. </a:t>
            </a:r>
          </a:p>
          <a:p>
            <a:pPr marL="342900" indent="-342900" algn="l">
              <a:buFont typeface="Arial" panose="020B0604020202020204" pitchFamily="34" charset="0"/>
              <a:buChar char="•"/>
            </a:pPr>
            <a:r>
              <a:rPr lang="en-GB" dirty="0">
                <a:solidFill>
                  <a:srgbClr val="92278F"/>
                </a:solidFill>
                <a:latin typeface="Arial" panose="020B0604020202020204" pitchFamily="34" charset="0"/>
                <a:cs typeface="Arial" panose="020B0604020202020204" pitchFamily="34" charset="0"/>
              </a:rPr>
              <a:t>Allocation to provide an enhanced Demand Responsive Transport for 18 months to develop a viable commercial service is subject to Department for Levelling Up, Housing and Communities approval.</a:t>
            </a:r>
          </a:p>
          <a:p>
            <a:pPr marL="342900" indent="-342900" algn="l">
              <a:buFont typeface="Arial" panose="020B0604020202020204" pitchFamily="34" charset="0"/>
              <a:buChar char="•"/>
            </a:pPr>
            <a:r>
              <a:rPr lang="en-GB" dirty="0">
                <a:solidFill>
                  <a:srgbClr val="92278F"/>
                </a:solidFill>
                <a:latin typeface="Arial" panose="020B0604020202020204" pitchFamily="34" charset="0"/>
                <a:cs typeface="Arial" panose="020B0604020202020204" pitchFamily="34" charset="0"/>
              </a:rPr>
              <a:t>Project could be delivered alongside proposed North East Derbyshire Demand Responsive Transport scheme being delivered by the Derbyshire Bus Service Improvement Plan.</a:t>
            </a:r>
          </a:p>
          <a:p>
            <a:pPr marL="342900" indent="-342900" algn="l">
              <a:buFont typeface="Arial" panose="020B0604020202020204" pitchFamily="34" charset="0"/>
              <a:buChar char="•"/>
            </a:pPr>
            <a:r>
              <a:rPr lang="en-GB" dirty="0">
                <a:solidFill>
                  <a:srgbClr val="92278F"/>
                </a:solidFill>
                <a:latin typeface="Arial" panose="020B0604020202020204" pitchFamily="34" charset="0"/>
                <a:cs typeface="Arial" panose="020B0604020202020204" pitchFamily="34" charset="0"/>
              </a:rPr>
              <a:t>Alternatively, a capital project to deliver an expanded public transport infrastructure enhancement programme could be considered by the board at its next meeting.</a:t>
            </a:r>
          </a:p>
        </p:txBody>
      </p:sp>
    </p:spTree>
    <p:extLst>
      <p:ext uri="{BB962C8B-B14F-4D97-AF65-F5344CB8AC3E}">
        <p14:creationId xmlns:p14="http://schemas.microsoft.com/office/powerpoint/2010/main" val="38480968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341809E-04C1-6059-322C-B36A5E3BADF0}"/>
              </a:ext>
            </a:extLst>
          </p:cNvPr>
          <p:cNvPicPr>
            <a:picLocks noChangeAspect="1"/>
          </p:cNvPicPr>
          <p:nvPr/>
        </p:nvPicPr>
        <p:blipFill>
          <a:blip r:embed="rId2"/>
          <a:stretch>
            <a:fillRect/>
          </a:stretch>
        </p:blipFill>
        <p:spPr>
          <a:xfrm>
            <a:off x="5963477" y="0"/>
            <a:ext cx="6228523" cy="1802296"/>
          </a:xfrm>
          <a:prstGeom prst="rect">
            <a:avLst/>
          </a:prstGeom>
        </p:spPr>
      </p:pic>
      <p:sp>
        <p:nvSpPr>
          <p:cNvPr id="3" name="Subtitle 2">
            <a:extLst>
              <a:ext uri="{FF2B5EF4-FFF2-40B4-BE49-F238E27FC236}">
                <a16:creationId xmlns:a16="http://schemas.microsoft.com/office/drawing/2014/main" id="{068F65A4-C96A-4895-93E5-5D351525094D}"/>
              </a:ext>
            </a:extLst>
          </p:cNvPr>
          <p:cNvSpPr>
            <a:spLocks noGrp="1"/>
          </p:cNvSpPr>
          <p:nvPr>
            <p:ph type="subTitle" idx="1"/>
          </p:nvPr>
        </p:nvSpPr>
        <p:spPr>
          <a:xfrm>
            <a:off x="304800" y="196229"/>
            <a:ext cx="6440557" cy="1062728"/>
          </a:xfrm>
        </p:spPr>
        <p:txBody>
          <a:bodyPr>
            <a:normAutofit fontScale="92500"/>
          </a:bodyPr>
          <a:lstStyle/>
          <a:p>
            <a:pPr algn="l"/>
            <a:r>
              <a:rPr lang="en-GB" sz="3600" dirty="0">
                <a:solidFill>
                  <a:srgbClr val="92278F"/>
                </a:solidFill>
                <a:latin typeface="Arial" panose="020B0604020202020204" pitchFamily="34" charset="0"/>
                <a:cs typeface="Arial" panose="020B0604020202020204" pitchFamily="34" charset="0"/>
              </a:rPr>
              <a:t>Retention of £231,000 to provide higher quality station facilities</a:t>
            </a:r>
          </a:p>
        </p:txBody>
      </p:sp>
      <p:sp>
        <p:nvSpPr>
          <p:cNvPr id="5" name="Subtitle 2">
            <a:extLst>
              <a:ext uri="{FF2B5EF4-FFF2-40B4-BE49-F238E27FC236}">
                <a16:creationId xmlns:a16="http://schemas.microsoft.com/office/drawing/2014/main" id="{44BDE2F1-B17A-0193-DAC2-D9BBF1CB84BD}"/>
              </a:ext>
            </a:extLst>
          </p:cNvPr>
          <p:cNvSpPr txBox="1">
            <a:spLocks/>
          </p:cNvSpPr>
          <p:nvPr/>
        </p:nvSpPr>
        <p:spPr>
          <a:xfrm>
            <a:off x="304800" y="1705970"/>
            <a:ext cx="11714922" cy="485385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en-GB" dirty="0">
              <a:solidFill>
                <a:srgbClr val="92278F"/>
              </a:solidFill>
              <a:latin typeface="Arial" panose="020B0604020202020204" pitchFamily="34" charset="0"/>
              <a:cs typeface="Arial" panose="020B0604020202020204" pitchFamily="34" charset="0"/>
            </a:endParaRPr>
          </a:p>
        </p:txBody>
      </p:sp>
      <p:graphicFrame>
        <p:nvGraphicFramePr>
          <p:cNvPr id="4" name="Table 3">
            <a:extLst>
              <a:ext uri="{FF2B5EF4-FFF2-40B4-BE49-F238E27FC236}">
                <a16:creationId xmlns:a16="http://schemas.microsoft.com/office/drawing/2014/main" id="{EBE5749B-6F01-FCE5-5EA5-8141B838D5B9}"/>
              </a:ext>
            </a:extLst>
          </p:cNvPr>
          <p:cNvGraphicFramePr>
            <a:graphicFrameLocks noGrp="1"/>
          </p:cNvGraphicFramePr>
          <p:nvPr>
            <p:extLst>
              <p:ext uri="{D42A27DB-BD31-4B8C-83A1-F6EECF244321}">
                <p14:modId xmlns:p14="http://schemas.microsoft.com/office/powerpoint/2010/main" val="3446277458"/>
              </p:ext>
            </p:extLst>
          </p:nvPr>
        </p:nvGraphicFramePr>
        <p:xfrm>
          <a:off x="805218" y="1705970"/>
          <a:ext cx="9116704" cy="4681176"/>
        </p:xfrm>
        <a:graphic>
          <a:graphicData uri="http://schemas.openxmlformats.org/drawingml/2006/table">
            <a:tbl>
              <a:tblPr firstRow="1" firstCol="1" bandRow="1">
                <a:tableStyleId>{5C22544A-7EE6-4342-B048-85BDC9FD1C3A}</a:tableStyleId>
              </a:tblPr>
              <a:tblGrid>
                <a:gridCol w="6588780">
                  <a:extLst>
                    <a:ext uri="{9D8B030D-6E8A-4147-A177-3AD203B41FA5}">
                      <a16:colId xmlns:a16="http://schemas.microsoft.com/office/drawing/2014/main" val="2925274849"/>
                    </a:ext>
                  </a:extLst>
                </a:gridCol>
                <a:gridCol w="2527924">
                  <a:extLst>
                    <a:ext uri="{9D8B030D-6E8A-4147-A177-3AD203B41FA5}">
                      <a16:colId xmlns:a16="http://schemas.microsoft.com/office/drawing/2014/main" val="2908408564"/>
                    </a:ext>
                  </a:extLst>
                </a:gridCol>
              </a:tblGrid>
              <a:tr h="270936">
                <a:tc gridSpan="2">
                  <a:txBody>
                    <a:bodyPr/>
                    <a:lstStyle/>
                    <a:p>
                      <a:pPr>
                        <a:lnSpc>
                          <a:spcPct val="107000"/>
                        </a:lnSpc>
                        <a:spcAft>
                          <a:spcPts val="800"/>
                        </a:spcAft>
                      </a:pPr>
                      <a:r>
                        <a:rPr lang="en-GB" sz="1400" dirty="0">
                          <a:effectLst/>
                          <a:latin typeface="Arial" panose="020B0604020202020204" pitchFamily="34" charset="0"/>
                          <a:cs typeface="Arial" panose="020B0604020202020204" pitchFamily="34" charset="0"/>
                        </a:rPr>
                        <a:t>£231,000 balance to consider allocations to:</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00B050"/>
                    </a:solidFill>
                  </a:tcPr>
                </a:tc>
                <a:tc hMerge="1">
                  <a:txBody>
                    <a:bodyPr/>
                    <a:lstStyle/>
                    <a:p>
                      <a:endParaRPr lang="en-GB"/>
                    </a:p>
                  </a:txBody>
                  <a:tcPr/>
                </a:tc>
                <a:extLst>
                  <a:ext uri="{0D108BD9-81ED-4DB2-BD59-A6C34878D82A}">
                    <a16:rowId xmlns:a16="http://schemas.microsoft.com/office/drawing/2014/main" val="3204486460"/>
                  </a:ext>
                </a:extLst>
              </a:tr>
              <a:tr h="270936">
                <a:tc>
                  <a:txBody>
                    <a:bodyPr/>
                    <a:lstStyle/>
                    <a:p>
                      <a:pPr>
                        <a:lnSpc>
                          <a:spcPct val="107000"/>
                        </a:lnSpc>
                        <a:spcAft>
                          <a:spcPts val="800"/>
                        </a:spcAft>
                      </a:pPr>
                      <a:r>
                        <a:rPr lang="en-GB" sz="1400" dirty="0">
                          <a:solidFill>
                            <a:schemeClr val="tx1"/>
                          </a:solidFill>
                          <a:effectLst/>
                          <a:latin typeface="Arial" panose="020B0604020202020204" pitchFamily="34" charset="0"/>
                          <a:cs typeface="Arial" panose="020B0604020202020204" pitchFamily="34" charset="0"/>
                        </a:rPr>
                        <a:t>Enhanced lighting</a:t>
                      </a:r>
                      <a:endParaRPr lang="en-GB"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6">
                        <a:lumMod val="60000"/>
                        <a:lumOff val="40000"/>
                      </a:schemeClr>
                    </a:solidFill>
                  </a:tcPr>
                </a:tc>
                <a:tc>
                  <a:txBody>
                    <a:bodyPr/>
                    <a:lstStyle/>
                    <a:p>
                      <a:pPr algn="r">
                        <a:lnSpc>
                          <a:spcPct val="107000"/>
                        </a:lnSpc>
                        <a:spcAft>
                          <a:spcPts val="800"/>
                        </a:spcAft>
                      </a:pPr>
                      <a:r>
                        <a:rPr lang="en-GB" sz="1400" dirty="0">
                          <a:effectLst/>
                          <a:latin typeface="Arial" panose="020B0604020202020204" pitchFamily="34" charset="0"/>
                          <a:cs typeface="Arial" panose="020B0604020202020204" pitchFamily="34" charset="0"/>
                        </a:rPr>
                        <a:t>(£60,000)</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6">
                        <a:lumMod val="60000"/>
                        <a:lumOff val="40000"/>
                      </a:schemeClr>
                    </a:solidFill>
                  </a:tcPr>
                </a:tc>
                <a:extLst>
                  <a:ext uri="{0D108BD9-81ED-4DB2-BD59-A6C34878D82A}">
                    <a16:rowId xmlns:a16="http://schemas.microsoft.com/office/drawing/2014/main" val="1620752408"/>
                  </a:ext>
                </a:extLst>
              </a:tr>
              <a:tr h="270936">
                <a:tc>
                  <a:txBody>
                    <a:bodyPr/>
                    <a:lstStyle/>
                    <a:p>
                      <a:pPr>
                        <a:lnSpc>
                          <a:spcPct val="107000"/>
                        </a:lnSpc>
                        <a:spcAft>
                          <a:spcPts val="800"/>
                        </a:spcAft>
                      </a:pPr>
                      <a:r>
                        <a:rPr lang="en-GB" sz="1400" dirty="0">
                          <a:solidFill>
                            <a:schemeClr val="tx1"/>
                          </a:solidFill>
                          <a:effectLst/>
                          <a:latin typeface="Arial" panose="020B0604020202020204" pitchFamily="34" charset="0"/>
                          <a:cs typeface="Arial" panose="020B0604020202020204" pitchFamily="34" charset="0"/>
                        </a:rPr>
                        <a:t>Electric vehicle charging</a:t>
                      </a:r>
                      <a:endParaRPr lang="en-GB"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6">
                        <a:lumMod val="20000"/>
                        <a:lumOff val="80000"/>
                      </a:schemeClr>
                    </a:solidFill>
                  </a:tcPr>
                </a:tc>
                <a:tc>
                  <a:txBody>
                    <a:bodyPr/>
                    <a:lstStyle/>
                    <a:p>
                      <a:pPr algn="r">
                        <a:lnSpc>
                          <a:spcPct val="107000"/>
                        </a:lnSpc>
                        <a:spcAft>
                          <a:spcPts val="800"/>
                        </a:spcAft>
                      </a:pPr>
                      <a:r>
                        <a:rPr lang="en-GB" sz="1400" dirty="0">
                          <a:effectLst/>
                          <a:latin typeface="Arial" panose="020B0604020202020204" pitchFamily="34" charset="0"/>
                          <a:cs typeface="Arial" panose="020B0604020202020204" pitchFamily="34" charset="0"/>
                        </a:rPr>
                        <a:t>(£24,000)</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6">
                        <a:lumMod val="20000"/>
                        <a:lumOff val="80000"/>
                      </a:schemeClr>
                    </a:solidFill>
                  </a:tcPr>
                </a:tc>
                <a:extLst>
                  <a:ext uri="{0D108BD9-81ED-4DB2-BD59-A6C34878D82A}">
                    <a16:rowId xmlns:a16="http://schemas.microsoft.com/office/drawing/2014/main" val="1223370304"/>
                  </a:ext>
                </a:extLst>
              </a:tr>
              <a:tr h="270936">
                <a:tc>
                  <a:txBody>
                    <a:bodyPr/>
                    <a:lstStyle/>
                    <a:p>
                      <a:pPr>
                        <a:lnSpc>
                          <a:spcPct val="107000"/>
                        </a:lnSpc>
                        <a:spcAft>
                          <a:spcPts val="800"/>
                        </a:spcAft>
                      </a:pPr>
                      <a:r>
                        <a:rPr lang="en-GB" sz="1400">
                          <a:solidFill>
                            <a:schemeClr val="tx1"/>
                          </a:solidFill>
                          <a:effectLst/>
                          <a:latin typeface="Arial" panose="020B0604020202020204" pitchFamily="34" charset="0"/>
                          <a:cs typeface="Arial" panose="020B0604020202020204" pitchFamily="34" charset="0"/>
                        </a:rPr>
                        <a:t>Segregated access for pedestrians</a:t>
                      </a:r>
                      <a:endParaRPr lang="en-GB" sz="14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6">
                        <a:lumMod val="60000"/>
                        <a:lumOff val="40000"/>
                      </a:schemeClr>
                    </a:solidFill>
                  </a:tcPr>
                </a:tc>
                <a:tc>
                  <a:txBody>
                    <a:bodyPr/>
                    <a:lstStyle/>
                    <a:p>
                      <a:pPr algn="r">
                        <a:lnSpc>
                          <a:spcPct val="107000"/>
                        </a:lnSpc>
                        <a:spcAft>
                          <a:spcPts val="800"/>
                        </a:spcAft>
                      </a:pPr>
                      <a:r>
                        <a:rPr lang="en-GB" sz="1400" dirty="0">
                          <a:effectLst/>
                          <a:latin typeface="Arial" panose="020B0604020202020204" pitchFamily="34" charset="0"/>
                          <a:cs typeface="Arial" panose="020B0604020202020204" pitchFamily="34" charset="0"/>
                        </a:rPr>
                        <a:t>(£80,000)</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6">
                        <a:lumMod val="60000"/>
                        <a:lumOff val="40000"/>
                      </a:schemeClr>
                    </a:solidFill>
                  </a:tcPr>
                </a:tc>
                <a:extLst>
                  <a:ext uri="{0D108BD9-81ED-4DB2-BD59-A6C34878D82A}">
                    <a16:rowId xmlns:a16="http://schemas.microsoft.com/office/drawing/2014/main" val="3500589369"/>
                  </a:ext>
                </a:extLst>
              </a:tr>
              <a:tr h="270936">
                <a:tc>
                  <a:txBody>
                    <a:bodyPr/>
                    <a:lstStyle/>
                    <a:p>
                      <a:pPr>
                        <a:lnSpc>
                          <a:spcPct val="107000"/>
                        </a:lnSpc>
                        <a:spcAft>
                          <a:spcPts val="800"/>
                        </a:spcAft>
                      </a:pPr>
                      <a:r>
                        <a:rPr lang="en-GB" sz="1400" dirty="0">
                          <a:solidFill>
                            <a:schemeClr val="tx1"/>
                          </a:solidFill>
                          <a:effectLst/>
                          <a:latin typeface="Arial" panose="020B0604020202020204" pitchFamily="34" charset="0"/>
                          <a:cs typeface="Arial" panose="020B0604020202020204" pitchFamily="34" charset="0"/>
                        </a:rPr>
                        <a:t>WIFI</a:t>
                      </a:r>
                      <a:endParaRPr lang="en-GB"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6">
                        <a:lumMod val="20000"/>
                        <a:lumOff val="80000"/>
                      </a:schemeClr>
                    </a:solidFill>
                  </a:tcPr>
                </a:tc>
                <a:tc>
                  <a:txBody>
                    <a:bodyPr/>
                    <a:lstStyle/>
                    <a:p>
                      <a:pPr algn="r">
                        <a:lnSpc>
                          <a:spcPct val="107000"/>
                        </a:lnSpc>
                        <a:spcAft>
                          <a:spcPts val="800"/>
                        </a:spcAft>
                      </a:pPr>
                      <a:r>
                        <a:rPr lang="en-GB" sz="1400" dirty="0">
                          <a:effectLst/>
                          <a:latin typeface="Arial" panose="020B0604020202020204" pitchFamily="34" charset="0"/>
                          <a:cs typeface="Arial" panose="020B0604020202020204" pitchFamily="34" charset="0"/>
                        </a:rPr>
                        <a:t>(£9,000)</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6">
                        <a:lumMod val="20000"/>
                        <a:lumOff val="80000"/>
                      </a:schemeClr>
                    </a:solidFill>
                  </a:tcPr>
                </a:tc>
                <a:extLst>
                  <a:ext uri="{0D108BD9-81ED-4DB2-BD59-A6C34878D82A}">
                    <a16:rowId xmlns:a16="http://schemas.microsoft.com/office/drawing/2014/main" val="203940039"/>
                  </a:ext>
                </a:extLst>
              </a:tr>
              <a:tr h="270936">
                <a:tc>
                  <a:txBody>
                    <a:bodyPr/>
                    <a:lstStyle/>
                    <a:p>
                      <a:pPr>
                        <a:lnSpc>
                          <a:spcPct val="107000"/>
                        </a:lnSpc>
                        <a:spcAft>
                          <a:spcPts val="800"/>
                        </a:spcAft>
                      </a:pPr>
                      <a:r>
                        <a:rPr lang="en-GB" sz="1400" dirty="0">
                          <a:solidFill>
                            <a:schemeClr val="tx1"/>
                          </a:solidFill>
                          <a:effectLst/>
                          <a:latin typeface="Arial" panose="020B0604020202020204" pitchFamily="34" charset="0"/>
                          <a:cs typeface="Arial" panose="020B0604020202020204" pitchFamily="34" charset="0"/>
                        </a:rPr>
                        <a:t>Bus information at the railway station</a:t>
                      </a:r>
                      <a:endParaRPr lang="en-GB"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6">
                        <a:lumMod val="60000"/>
                        <a:lumOff val="40000"/>
                      </a:schemeClr>
                    </a:solidFill>
                  </a:tcPr>
                </a:tc>
                <a:tc>
                  <a:txBody>
                    <a:bodyPr/>
                    <a:lstStyle/>
                    <a:p>
                      <a:pPr algn="r">
                        <a:lnSpc>
                          <a:spcPct val="107000"/>
                        </a:lnSpc>
                        <a:spcAft>
                          <a:spcPts val="800"/>
                        </a:spcAft>
                      </a:pPr>
                      <a:r>
                        <a:rPr lang="en-GB" sz="1400" dirty="0">
                          <a:effectLst/>
                          <a:latin typeface="Arial" panose="020B0604020202020204" pitchFamily="34" charset="0"/>
                          <a:cs typeface="Arial" panose="020B0604020202020204" pitchFamily="34" charset="0"/>
                        </a:rPr>
                        <a:t>(£8,000)</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6">
                        <a:lumMod val="60000"/>
                        <a:lumOff val="40000"/>
                      </a:schemeClr>
                    </a:solidFill>
                  </a:tcPr>
                </a:tc>
                <a:extLst>
                  <a:ext uri="{0D108BD9-81ED-4DB2-BD59-A6C34878D82A}">
                    <a16:rowId xmlns:a16="http://schemas.microsoft.com/office/drawing/2014/main" val="93231987"/>
                  </a:ext>
                </a:extLst>
              </a:tr>
              <a:tr h="270936">
                <a:tc>
                  <a:txBody>
                    <a:bodyPr/>
                    <a:lstStyle/>
                    <a:p>
                      <a:pPr>
                        <a:lnSpc>
                          <a:spcPct val="107000"/>
                        </a:lnSpc>
                        <a:spcAft>
                          <a:spcPts val="800"/>
                        </a:spcAft>
                      </a:pPr>
                      <a:r>
                        <a:rPr lang="en-GB" sz="1400" dirty="0">
                          <a:solidFill>
                            <a:schemeClr val="tx1"/>
                          </a:solidFill>
                          <a:effectLst/>
                          <a:latin typeface="Arial" panose="020B0604020202020204" pitchFamily="34" charset="0"/>
                          <a:cs typeface="Arial" panose="020B0604020202020204" pitchFamily="34" charset="0"/>
                        </a:rPr>
                        <a:t>Toilets (with baby change)</a:t>
                      </a:r>
                      <a:endParaRPr lang="en-GB"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6">
                        <a:lumMod val="20000"/>
                        <a:lumOff val="80000"/>
                      </a:schemeClr>
                    </a:solidFill>
                  </a:tcPr>
                </a:tc>
                <a:tc>
                  <a:txBody>
                    <a:bodyPr/>
                    <a:lstStyle/>
                    <a:p>
                      <a:pPr algn="r">
                        <a:lnSpc>
                          <a:spcPct val="107000"/>
                        </a:lnSpc>
                        <a:spcAft>
                          <a:spcPts val="800"/>
                        </a:spcAft>
                      </a:pPr>
                      <a:r>
                        <a:rPr lang="en-GB" sz="1400" dirty="0">
                          <a:effectLst/>
                          <a:latin typeface="Arial" panose="020B0604020202020204" pitchFamily="34" charset="0"/>
                          <a:cs typeface="Arial" panose="020B0604020202020204" pitchFamily="34" charset="0"/>
                        </a:rPr>
                        <a:t>(£100,000)</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6">
                        <a:lumMod val="20000"/>
                        <a:lumOff val="80000"/>
                      </a:schemeClr>
                    </a:solidFill>
                  </a:tcPr>
                </a:tc>
                <a:extLst>
                  <a:ext uri="{0D108BD9-81ED-4DB2-BD59-A6C34878D82A}">
                    <a16:rowId xmlns:a16="http://schemas.microsoft.com/office/drawing/2014/main" val="3764753179"/>
                  </a:ext>
                </a:extLst>
              </a:tr>
              <a:tr h="270936">
                <a:tc>
                  <a:txBody>
                    <a:bodyPr/>
                    <a:lstStyle/>
                    <a:p>
                      <a:pPr>
                        <a:lnSpc>
                          <a:spcPct val="107000"/>
                        </a:lnSpc>
                        <a:spcAft>
                          <a:spcPts val="800"/>
                        </a:spcAft>
                      </a:pPr>
                      <a:r>
                        <a:rPr lang="en-GB" sz="1400" dirty="0">
                          <a:solidFill>
                            <a:schemeClr val="tx1"/>
                          </a:solidFill>
                          <a:effectLst/>
                          <a:latin typeface="Arial" panose="020B0604020202020204" pitchFamily="34" charset="0"/>
                          <a:cs typeface="Arial" panose="020B0604020202020204" pitchFamily="34" charset="0"/>
                        </a:rPr>
                        <a:t>Additional seating</a:t>
                      </a:r>
                      <a:endParaRPr lang="en-GB"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6">
                        <a:lumMod val="60000"/>
                        <a:lumOff val="40000"/>
                      </a:schemeClr>
                    </a:solidFill>
                  </a:tcPr>
                </a:tc>
                <a:tc>
                  <a:txBody>
                    <a:bodyPr/>
                    <a:lstStyle/>
                    <a:p>
                      <a:pPr algn="r">
                        <a:lnSpc>
                          <a:spcPct val="107000"/>
                        </a:lnSpc>
                        <a:spcAft>
                          <a:spcPts val="800"/>
                        </a:spcAft>
                      </a:pPr>
                      <a:r>
                        <a:rPr lang="en-GB" sz="1400" dirty="0">
                          <a:effectLst/>
                          <a:latin typeface="Arial" panose="020B0604020202020204" pitchFamily="34" charset="0"/>
                          <a:cs typeface="Arial" panose="020B0604020202020204" pitchFamily="34" charset="0"/>
                        </a:rPr>
                        <a:t>(£3,000)</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6">
                        <a:lumMod val="60000"/>
                        <a:lumOff val="40000"/>
                      </a:schemeClr>
                    </a:solidFill>
                  </a:tcPr>
                </a:tc>
                <a:extLst>
                  <a:ext uri="{0D108BD9-81ED-4DB2-BD59-A6C34878D82A}">
                    <a16:rowId xmlns:a16="http://schemas.microsoft.com/office/drawing/2014/main" val="229108744"/>
                  </a:ext>
                </a:extLst>
              </a:tr>
              <a:tr h="270936">
                <a:tc>
                  <a:txBody>
                    <a:bodyPr/>
                    <a:lstStyle/>
                    <a:p>
                      <a:pPr>
                        <a:lnSpc>
                          <a:spcPct val="107000"/>
                        </a:lnSpc>
                        <a:spcAft>
                          <a:spcPts val="800"/>
                        </a:spcAft>
                      </a:pPr>
                      <a:r>
                        <a:rPr lang="en-GB" sz="1400" dirty="0">
                          <a:solidFill>
                            <a:schemeClr val="tx1"/>
                          </a:solidFill>
                          <a:effectLst/>
                          <a:latin typeface="Arial" panose="020B0604020202020204" pitchFamily="34" charset="0"/>
                          <a:cs typeface="Arial" panose="020B0604020202020204" pitchFamily="34" charset="0"/>
                        </a:rPr>
                        <a:t>Parcel lockers</a:t>
                      </a:r>
                      <a:endParaRPr lang="en-GB"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6">
                        <a:lumMod val="20000"/>
                        <a:lumOff val="80000"/>
                      </a:schemeClr>
                    </a:solidFill>
                  </a:tcPr>
                </a:tc>
                <a:tc>
                  <a:txBody>
                    <a:bodyPr/>
                    <a:lstStyle/>
                    <a:p>
                      <a:pPr algn="r">
                        <a:lnSpc>
                          <a:spcPct val="107000"/>
                        </a:lnSpc>
                        <a:spcAft>
                          <a:spcPts val="800"/>
                        </a:spcAft>
                      </a:pPr>
                      <a:r>
                        <a:rPr lang="en-GB" sz="1400" dirty="0">
                          <a:effectLst/>
                          <a:latin typeface="Arial" panose="020B0604020202020204" pitchFamily="34" charset="0"/>
                          <a:cs typeface="Arial" panose="020B0604020202020204" pitchFamily="34" charset="0"/>
                        </a:rPr>
                        <a:t>(£10,000)</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6">
                        <a:lumMod val="20000"/>
                        <a:lumOff val="80000"/>
                      </a:schemeClr>
                    </a:solidFill>
                  </a:tcPr>
                </a:tc>
                <a:extLst>
                  <a:ext uri="{0D108BD9-81ED-4DB2-BD59-A6C34878D82A}">
                    <a16:rowId xmlns:a16="http://schemas.microsoft.com/office/drawing/2014/main" val="94442498"/>
                  </a:ext>
                </a:extLst>
              </a:tr>
              <a:tr h="270936">
                <a:tc>
                  <a:txBody>
                    <a:bodyPr/>
                    <a:lstStyle/>
                    <a:p>
                      <a:pPr>
                        <a:lnSpc>
                          <a:spcPct val="107000"/>
                        </a:lnSpc>
                        <a:spcAft>
                          <a:spcPts val="800"/>
                        </a:spcAft>
                      </a:pPr>
                      <a:r>
                        <a:rPr lang="en-GB" sz="1400" dirty="0">
                          <a:solidFill>
                            <a:schemeClr val="tx1"/>
                          </a:solidFill>
                          <a:effectLst/>
                          <a:latin typeface="Arial" panose="020B0604020202020204" pitchFamily="34" charset="0"/>
                          <a:cs typeface="Arial" panose="020B0604020202020204" pitchFamily="34" charset="0"/>
                        </a:rPr>
                        <a:t>Water fountain</a:t>
                      </a:r>
                      <a:endParaRPr lang="en-GB"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6">
                        <a:lumMod val="60000"/>
                        <a:lumOff val="40000"/>
                      </a:schemeClr>
                    </a:solidFill>
                  </a:tcPr>
                </a:tc>
                <a:tc>
                  <a:txBody>
                    <a:bodyPr/>
                    <a:lstStyle/>
                    <a:p>
                      <a:pPr algn="r">
                        <a:lnSpc>
                          <a:spcPct val="107000"/>
                        </a:lnSpc>
                        <a:spcAft>
                          <a:spcPts val="800"/>
                        </a:spcAft>
                      </a:pPr>
                      <a:r>
                        <a:rPr lang="en-GB" sz="1400" dirty="0">
                          <a:effectLst/>
                          <a:latin typeface="Arial" panose="020B0604020202020204" pitchFamily="34" charset="0"/>
                          <a:cs typeface="Arial" panose="020B0604020202020204" pitchFamily="34" charset="0"/>
                        </a:rPr>
                        <a:t>(£4,000)</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6">
                        <a:lumMod val="60000"/>
                        <a:lumOff val="40000"/>
                      </a:schemeClr>
                    </a:solidFill>
                  </a:tcPr>
                </a:tc>
                <a:extLst>
                  <a:ext uri="{0D108BD9-81ED-4DB2-BD59-A6C34878D82A}">
                    <a16:rowId xmlns:a16="http://schemas.microsoft.com/office/drawing/2014/main" val="1811899014"/>
                  </a:ext>
                </a:extLst>
              </a:tr>
              <a:tr h="270936">
                <a:tc>
                  <a:txBody>
                    <a:bodyPr/>
                    <a:lstStyle/>
                    <a:p>
                      <a:pPr>
                        <a:lnSpc>
                          <a:spcPct val="107000"/>
                        </a:lnSpc>
                        <a:spcAft>
                          <a:spcPts val="800"/>
                        </a:spcAft>
                      </a:pPr>
                      <a:r>
                        <a:rPr lang="en-GB" sz="1400" dirty="0">
                          <a:solidFill>
                            <a:schemeClr val="tx1"/>
                          </a:solidFill>
                          <a:effectLst/>
                          <a:latin typeface="Arial" panose="020B0604020202020204" pitchFamily="34" charset="0"/>
                          <a:cs typeface="Arial" panose="020B0604020202020204" pitchFamily="34" charset="0"/>
                        </a:rPr>
                        <a:t>Work hub</a:t>
                      </a:r>
                      <a:endParaRPr lang="en-GB"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6">
                        <a:lumMod val="20000"/>
                        <a:lumOff val="80000"/>
                      </a:schemeClr>
                    </a:solidFill>
                  </a:tcPr>
                </a:tc>
                <a:tc>
                  <a:txBody>
                    <a:bodyPr/>
                    <a:lstStyle/>
                    <a:p>
                      <a:pPr algn="r">
                        <a:lnSpc>
                          <a:spcPct val="107000"/>
                        </a:lnSpc>
                        <a:spcAft>
                          <a:spcPts val="800"/>
                        </a:spcAft>
                      </a:pPr>
                      <a:r>
                        <a:rPr lang="en-GB" sz="1400" dirty="0">
                          <a:effectLst/>
                          <a:latin typeface="Arial" panose="020B0604020202020204" pitchFamily="34" charset="0"/>
                          <a:cs typeface="Arial" panose="020B0604020202020204" pitchFamily="34" charset="0"/>
                        </a:rPr>
                        <a:t>(£25,000)</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6">
                        <a:lumMod val="20000"/>
                        <a:lumOff val="80000"/>
                      </a:schemeClr>
                    </a:solidFill>
                  </a:tcPr>
                </a:tc>
                <a:extLst>
                  <a:ext uri="{0D108BD9-81ED-4DB2-BD59-A6C34878D82A}">
                    <a16:rowId xmlns:a16="http://schemas.microsoft.com/office/drawing/2014/main" val="3724245515"/>
                  </a:ext>
                </a:extLst>
              </a:tr>
              <a:tr h="270936">
                <a:tc>
                  <a:txBody>
                    <a:bodyPr/>
                    <a:lstStyle/>
                    <a:p>
                      <a:pPr>
                        <a:lnSpc>
                          <a:spcPct val="107000"/>
                        </a:lnSpc>
                        <a:spcAft>
                          <a:spcPts val="800"/>
                        </a:spcAft>
                      </a:pPr>
                      <a:r>
                        <a:rPr lang="en-GB" sz="1400" dirty="0">
                          <a:solidFill>
                            <a:schemeClr val="tx1"/>
                          </a:solidFill>
                          <a:effectLst/>
                          <a:latin typeface="Arial" panose="020B0604020202020204" pitchFamily="34" charset="0"/>
                          <a:cs typeface="Arial" panose="020B0604020202020204" pitchFamily="34" charset="0"/>
                        </a:rPr>
                        <a:t>Vending machines</a:t>
                      </a:r>
                      <a:endParaRPr lang="en-GB"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6">
                        <a:lumMod val="60000"/>
                        <a:lumOff val="40000"/>
                      </a:schemeClr>
                    </a:solidFill>
                  </a:tcPr>
                </a:tc>
                <a:tc>
                  <a:txBody>
                    <a:bodyPr/>
                    <a:lstStyle/>
                    <a:p>
                      <a:pPr algn="r">
                        <a:lnSpc>
                          <a:spcPct val="107000"/>
                        </a:lnSpc>
                        <a:spcAft>
                          <a:spcPts val="800"/>
                        </a:spcAft>
                      </a:pPr>
                      <a:r>
                        <a:rPr lang="en-GB" sz="1400">
                          <a:effectLst/>
                          <a:latin typeface="Arial" panose="020B0604020202020204" pitchFamily="34" charset="0"/>
                          <a:cs typeface="Arial" panose="020B0604020202020204" pitchFamily="34" charset="0"/>
                        </a:rPr>
                        <a:t>(£10,000)</a:t>
                      </a:r>
                      <a:endParaRPr lang="en-GB"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6">
                        <a:lumMod val="60000"/>
                        <a:lumOff val="40000"/>
                      </a:schemeClr>
                    </a:solidFill>
                  </a:tcPr>
                </a:tc>
                <a:extLst>
                  <a:ext uri="{0D108BD9-81ED-4DB2-BD59-A6C34878D82A}">
                    <a16:rowId xmlns:a16="http://schemas.microsoft.com/office/drawing/2014/main" val="3695112548"/>
                  </a:ext>
                </a:extLst>
              </a:tr>
              <a:tr h="270936">
                <a:tc>
                  <a:txBody>
                    <a:bodyPr/>
                    <a:lstStyle/>
                    <a:p>
                      <a:pPr algn="r">
                        <a:lnSpc>
                          <a:spcPct val="107000"/>
                        </a:lnSpc>
                        <a:spcAft>
                          <a:spcPts val="800"/>
                        </a:spcAft>
                      </a:pPr>
                      <a:r>
                        <a:rPr lang="en-GB" sz="1400" b="1" dirty="0">
                          <a:solidFill>
                            <a:schemeClr val="bg1"/>
                          </a:solidFill>
                          <a:effectLst/>
                          <a:latin typeface="Arial" panose="020B0604020202020204" pitchFamily="34" charset="0"/>
                          <a:cs typeface="Arial" panose="020B0604020202020204" pitchFamily="34" charset="0"/>
                        </a:rPr>
                        <a:t>Total cost estimates:</a:t>
                      </a:r>
                      <a:endParaRPr lang="en-GB" sz="14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00B050"/>
                    </a:solidFill>
                  </a:tcPr>
                </a:tc>
                <a:tc>
                  <a:txBody>
                    <a:bodyPr/>
                    <a:lstStyle/>
                    <a:p>
                      <a:pPr algn="r">
                        <a:lnSpc>
                          <a:spcPct val="107000"/>
                        </a:lnSpc>
                        <a:spcAft>
                          <a:spcPts val="800"/>
                        </a:spcAft>
                      </a:pPr>
                      <a:r>
                        <a:rPr lang="en-GB" sz="1400" b="1" dirty="0">
                          <a:solidFill>
                            <a:schemeClr val="bg1"/>
                          </a:solidFill>
                          <a:effectLst/>
                          <a:latin typeface="Arial" panose="020B0604020202020204" pitchFamily="34" charset="0"/>
                          <a:cs typeface="Arial" panose="020B0604020202020204" pitchFamily="34" charset="0"/>
                        </a:rPr>
                        <a:t>£333,000</a:t>
                      </a:r>
                      <a:endParaRPr lang="en-GB" sz="14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00B050"/>
                    </a:solidFill>
                  </a:tcPr>
                </a:tc>
                <a:extLst>
                  <a:ext uri="{0D108BD9-81ED-4DB2-BD59-A6C34878D82A}">
                    <a16:rowId xmlns:a16="http://schemas.microsoft.com/office/drawing/2014/main" val="3136045793"/>
                  </a:ext>
                </a:extLst>
              </a:tr>
              <a:tr h="1159008">
                <a:tc>
                  <a:txBody>
                    <a:bodyPr/>
                    <a:lstStyle/>
                    <a:p>
                      <a:pPr algn="r">
                        <a:lnSpc>
                          <a:spcPct val="107000"/>
                        </a:lnSpc>
                        <a:spcAft>
                          <a:spcPts val="800"/>
                        </a:spcAft>
                      </a:pPr>
                      <a:r>
                        <a:rPr lang="en-GB" sz="1400" dirty="0">
                          <a:solidFill>
                            <a:schemeClr val="bg1"/>
                          </a:solidFill>
                          <a:effectLst/>
                          <a:latin typeface="Arial" panose="020B0604020202020204" pitchFamily="34" charset="0"/>
                          <a:cs typeface="Arial" panose="020B0604020202020204" pitchFamily="34" charset="0"/>
                        </a:rPr>
                        <a:t>NB Board members are being asked to consider holding the remaining Town Deal funds of £231,000 as a contribution to items set out above</a:t>
                      </a:r>
                      <a:endParaRPr lang="en-GB" sz="14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6">
                        <a:lumMod val="50000"/>
                      </a:schemeClr>
                    </a:solidFill>
                  </a:tcPr>
                </a:tc>
                <a:tc>
                  <a:txBody>
                    <a:bodyPr/>
                    <a:lstStyle/>
                    <a:p>
                      <a:pPr algn="r">
                        <a:lnSpc>
                          <a:spcPct val="107000"/>
                        </a:lnSpc>
                        <a:spcAft>
                          <a:spcPts val="800"/>
                        </a:spcAft>
                      </a:pPr>
                      <a:r>
                        <a:rPr lang="en-GB" sz="1400" dirty="0">
                          <a:solidFill>
                            <a:schemeClr val="bg1"/>
                          </a:solidFill>
                          <a:effectLst/>
                          <a:latin typeface="Arial" panose="020B0604020202020204" pitchFamily="34" charset="0"/>
                          <a:cs typeface="Arial" panose="020B0604020202020204" pitchFamily="34" charset="0"/>
                        </a:rPr>
                        <a:t> </a:t>
                      </a:r>
                    </a:p>
                    <a:p>
                      <a:pPr algn="r">
                        <a:lnSpc>
                          <a:spcPct val="107000"/>
                        </a:lnSpc>
                        <a:spcAft>
                          <a:spcPts val="800"/>
                        </a:spcAft>
                      </a:pPr>
                      <a:r>
                        <a:rPr lang="en-GB" sz="1400" dirty="0">
                          <a:solidFill>
                            <a:schemeClr val="bg1"/>
                          </a:solidFill>
                          <a:effectLst/>
                          <a:latin typeface="Arial" panose="020B0604020202020204" pitchFamily="34" charset="0"/>
                          <a:cs typeface="Arial" panose="020B0604020202020204" pitchFamily="34" charset="0"/>
                        </a:rPr>
                        <a:t> </a:t>
                      </a:r>
                    </a:p>
                    <a:p>
                      <a:pPr algn="r">
                        <a:lnSpc>
                          <a:spcPct val="107000"/>
                        </a:lnSpc>
                        <a:spcAft>
                          <a:spcPts val="800"/>
                        </a:spcAft>
                      </a:pPr>
                      <a:r>
                        <a:rPr lang="en-GB" sz="1400" dirty="0">
                          <a:solidFill>
                            <a:schemeClr val="bg1"/>
                          </a:solidFill>
                          <a:effectLst/>
                          <a:latin typeface="Arial" panose="020B0604020202020204" pitchFamily="34" charset="0"/>
                          <a:cs typeface="Arial" panose="020B0604020202020204" pitchFamily="34" charset="0"/>
                        </a:rPr>
                        <a:t>£231,000</a:t>
                      </a:r>
                      <a:endParaRPr lang="en-GB" sz="14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6">
                        <a:lumMod val="50000"/>
                      </a:schemeClr>
                    </a:solidFill>
                  </a:tcPr>
                </a:tc>
                <a:extLst>
                  <a:ext uri="{0D108BD9-81ED-4DB2-BD59-A6C34878D82A}">
                    <a16:rowId xmlns:a16="http://schemas.microsoft.com/office/drawing/2014/main" val="3937572207"/>
                  </a:ext>
                </a:extLst>
              </a:tr>
            </a:tbl>
          </a:graphicData>
        </a:graphic>
      </p:graphicFrame>
    </p:spTree>
    <p:extLst>
      <p:ext uri="{BB962C8B-B14F-4D97-AF65-F5344CB8AC3E}">
        <p14:creationId xmlns:p14="http://schemas.microsoft.com/office/powerpoint/2010/main" val="39385992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tandard sized Powerpoint template purple.pptx" id="{8DB1C26B-AC49-4A37-B6FA-C489387BFBD0}" vid="{815E921D-8874-48F2-A60E-0F81A907D104}"/>
    </a:ext>
  </a:extLst>
</a:theme>
</file>

<file path=docProps/app.xml><?xml version="1.0" encoding="utf-8"?>
<Properties xmlns="http://schemas.openxmlformats.org/officeDocument/2006/extended-properties" xmlns:vt="http://schemas.openxmlformats.org/officeDocument/2006/docPropsVTypes">
  <Template>Standard sized Powerpoint template purple</Template>
  <TotalTime>99</TotalTime>
  <Words>1039</Words>
  <Application>Microsoft Office PowerPoint</Application>
  <PresentationFormat>Widescreen</PresentationFormat>
  <Paragraphs>115</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Symbol</vt:lpstr>
      <vt:lpstr>Office Theme</vt:lpstr>
      <vt:lpstr>Barrow Hill Station Project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Derbyshire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Barrow Hill Station Project</dc:title>
  <dc:creator>Alan Marsden (Place)</dc:creator>
  <cp:lastModifiedBy>Alan Marsden (Place)</cp:lastModifiedBy>
  <cp:revision>4</cp:revision>
  <dcterms:created xsi:type="dcterms:W3CDTF">2023-10-27T07:36:11Z</dcterms:created>
  <dcterms:modified xsi:type="dcterms:W3CDTF">2023-10-27T09:49:27Z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68904da-5dbb-4716-9521-7a682c6e8720_Enabled">
    <vt:lpwstr>true</vt:lpwstr>
  </property>
  <property fmtid="{D5CDD505-2E9C-101B-9397-08002B2CF9AE}" pid="3" name="MSIP_Label_768904da-5dbb-4716-9521-7a682c6e8720_SetDate">
    <vt:lpwstr>2022-03-04T15:04:30Z</vt:lpwstr>
  </property>
  <property fmtid="{D5CDD505-2E9C-101B-9397-08002B2CF9AE}" pid="4" name="MSIP_Label_768904da-5dbb-4716-9521-7a682c6e8720_Method">
    <vt:lpwstr>Standard</vt:lpwstr>
  </property>
  <property fmtid="{D5CDD505-2E9C-101B-9397-08002B2CF9AE}" pid="5" name="MSIP_Label_768904da-5dbb-4716-9521-7a682c6e8720_Name">
    <vt:lpwstr>DCC Controlled</vt:lpwstr>
  </property>
  <property fmtid="{D5CDD505-2E9C-101B-9397-08002B2CF9AE}" pid="6" name="MSIP_Label_768904da-5dbb-4716-9521-7a682c6e8720_SiteId">
    <vt:lpwstr>429a8eb3-3210-4e1a-aaa2-6ccde0ddabc5</vt:lpwstr>
  </property>
  <property fmtid="{D5CDD505-2E9C-101B-9397-08002B2CF9AE}" pid="7" name="MSIP_Label_768904da-5dbb-4716-9521-7a682c6e8720_ActionId">
    <vt:lpwstr>7d42b693-438c-4fe3-b9b4-16e4b92bbed2</vt:lpwstr>
  </property>
  <property fmtid="{D5CDD505-2E9C-101B-9397-08002B2CF9AE}" pid="8" name="MSIP_Label_768904da-5dbb-4716-9521-7a682c6e8720_ContentBits">
    <vt:lpwstr>2</vt:lpwstr>
  </property>
  <property fmtid="{D5CDD505-2E9C-101B-9397-08002B2CF9AE}" pid="9" name="ClassificationContentMarkingFooterLocations">
    <vt:lpwstr>Office Theme:8</vt:lpwstr>
  </property>
  <property fmtid="{D5CDD505-2E9C-101B-9397-08002B2CF9AE}" pid="10" name="ClassificationContentMarkingFooterText">
    <vt:lpwstr>CONTROLLED</vt:lpwstr>
  </property>
</Properties>
</file>