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76" r:id="rId3"/>
    <p:sldId id="277" r:id="rId4"/>
    <p:sldId id="278" r:id="rId5"/>
    <p:sldId id="279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02368-56A2-4490-9B4E-079D1DCA133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EF7EB1-1AF1-4655-B290-282422F1B948}">
      <dgm:prSet/>
      <dgm:spPr/>
      <dgm:t>
        <a:bodyPr/>
        <a:lstStyle/>
        <a:p>
          <a:r>
            <a:rPr lang="en-GB" dirty="0"/>
            <a:t>Open procurement in October. 5 tenders received, all well over budget, therefore, first floor building above Club House could not proceed</a:t>
          </a:r>
          <a:endParaRPr lang="en-US" dirty="0"/>
        </a:p>
      </dgm:t>
    </dgm:pt>
    <dgm:pt modelId="{166211D7-DDFD-484E-A752-A2BA4CE26C2C}" type="parTrans" cxnId="{192EF43E-6F0E-4ECB-8D60-662ADF8E2EEC}">
      <dgm:prSet/>
      <dgm:spPr/>
      <dgm:t>
        <a:bodyPr/>
        <a:lstStyle/>
        <a:p>
          <a:endParaRPr lang="en-US"/>
        </a:p>
      </dgm:t>
    </dgm:pt>
    <dgm:pt modelId="{EB9994B0-CF46-44DE-8003-6D6C2464E00A}" type="sibTrans" cxnId="{192EF43E-6F0E-4ECB-8D60-662ADF8E2EEC}">
      <dgm:prSet/>
      <dgm:spPr/>
      <dgm:t>
        <a:bodyPr/>
        <a:lstStyle/>
        <a:p>
          <a:endParaRPr lang="en-US"/>
        </a:p>
      </dgm:t>
    </dgm:pt>
    <dgm:pt modelId="{A34EFFE9-501E-4CCF-A6E7-4682ADE38388}">
      <dgm:prSet/>
      <dgm:spPr/>
      <dgm:t>
        <a:bodyPr/>
        <a:lstStyle/>
        <a:p>
          <a:r>
            <a:rPr lang="en-GB" dirty="0"/>
            <a:t>Options considered</a:t>
          </a:r>
          <a:endParaRPr lang="en-US" dirty="0"/>
        </a:p>
      </dgm:t>
    </dgm:pt>
    <dgm:pt modelId="{F4A70A3A-D855-4F17-A903-C2CDFA0F5F61}" type="parTrans" cxnId="{C4C7B023-49F9-4DC7-BDEA-96C907D7A448}">
      <dgm:prSet/>
      <dgm:spPr/>
      <dgm:t>
        <a:bodyPr/>
        <a:lstStyle/>
        <a:p>
          <a:endParaRPr lang="en-US"/>
        </a:p>
      </dgm:t>
    </dgm:pt>
    <dgm:pt modelId="{9D6DF2A3-118F-4659-89EB-F62E5CF83A77}" type="sibTrans" cxnId="{C4C7B023-49F9-4DC7-BDEA-96C907D7A448}">
      <dgm:prSet/>
      <dgm:spPr/>
      <dgm:t>
        <a:bodyPr/>
        <a:lstStyle/>
        <a:p>
          <a:endParaRPr lang="en-US"/>
        </a:p>
      </dgm:t>
    </dgm:pt>
    <dgm:pt modelId="{56E343A1-0E44-47D9-97CA-F23F06325BB3}">
      <dgm:prSet/>
      <dgm:spPr/>
      <dgm:t>
        <a:bodyPr/>
        <a:lstStyle/>
        <a:p>
          <a:r>
            <a:rPr lang="en-GB" dirty="0"/>
            <a:t>Convert the existing building in the corner of the grounds to provide one lecture room suitable for Cohort One only</a:t>
          </a:r>
          <a:endParaRPr lang="en-US" dirty="0"/>
        </a:p>
      </dgm:t>
    </dgm:pt>
    <dgm:pt modelId="{EC0A51D0-3E39-42CE-8A99-9B3A720E0669}" type="parTrans" cxnId="{C54E65C7-14B3-483A-869F-AE10EA29F889}">
      <dgm:prSet/>
      <dgm:spPr/>
      <dgm:t>
        <a:bodyPr/>
        <a:lstStyle/>
        <a:p>
          <a:endParaRPr lang="en-US"/>
        </a:p>
      </dgm:t>
    </dgm:pt>
    <dgm:pt modelId="{66D493C2-A374-4B09-8060-FC8E9DFC7249}" type="sibTrans" cxnId="{C54E65C7-14B3-483A-869F-AE10EA29F889}">
      <dgm:prSet/>
      <dgm:spPr/>
      <dgm:t>
        <a:bodyPr/>
        <a:lstStyle/>
        <a:p>
          <a:endParaRPr lang="en-US"/>
        </a:p>
      </dgm:t>
    </dgm:pt>
    <dgm:pt modelId="{E8A97F25-1792-49C7-BC50-312DC1523B75}">
      <dgm:prSet/>
      <dgm:spPr/>
      <dgm:t>
        <a:bodyPr/>
        <a:lstStyle/>
        <a:p>
          <a:r>
            <a:rPr lang="en-GB"/>
            <a:t>Convert the existing building in the corner of the grounds to provide lecture room 1 and seek a planning permission amendment to also install 4 (two storey) portacabins as classrooms on two areas of the site. 5 rooms in total</a:t>
          </a:r>
          <a:endParaRPr lang="en-US"/>
        </a:p>
      </dgm:t>
    </dgm:pt>
    <dgm:pt modelId="{7BFDEF9D-15AA-4AFF-9B4D-22431A28E40B}" type="parTrans" cxnId="{C045C6B3-CFBC-4013-BAB0-7F5EA74C5CDC}">
      <dgm:prSet/>
      <dgm:spPr/>
      <dgm:t>
        <a:bodyPr/>
        <a:lstStyle/>
        <a:p>
          <a:endParaRPr lang="en-US"/>
        </a:p>
      </dgm:t>
    </dgm:pt>
    <dgm:pt modelId="{6F57C8FC-D056-4670-A34A-A1EB5959EA09}" type="sibTrans" cxnId="{C045C6B3-CFBC-4013-BAB0-7F5EA74C5CDC}">
      <dgm:prSet/>
      <dgm:spPr/>
      <dgm:t>
        <a:bodyPr/>
        <a:lstStyle/>
        <a:p>
          <a:endParaRPr lang="en-US"/>
        </a:p>
      </dgm:t>
    </dgm:pt>
    <dgm:pt modelId="{74FD39CF-93AF-4E5F-B5CF-41359E1FE024}">
      <dgm:prSet/>
      <dgm:spPr/>
      <dgm:t>
        <a:bodyPr/>
        <a:lstStyle/>
        <a:p>
          <a:r>
            <a:rPr lang="en-GB"/>
            <a:t>Stop the project and not deliver training to young people</a:t>
          </a:r>
          <a:endParaRPr lang="en-US"/>
        </a:p>
      </dgm:t>
    </dgm:pt>
    <dgm:pt modelId="{683F3D70-32DD-47EC-8E4F-F49441C6EEB7}" type="parTrans" cxnId="{31F44972-ADBA-42FC-80C5-FA19C4367313}">
      <dgm:prSet/>
      <dgm:spPr/>
      <dgm:t>
        <a:bodyPr/>
        <a:lstStyle/>
        <a:p>
          <a:endParaRPr lang="en-US"/>
        </a:p>
      </dgm:t>
    </dgm:pt>
    <dgm:pt modelId="{92628B57-C393-4153-B534-936D8F0FADEC}" type="sibTrans" cxnId="{31F44972-ADBA-42FC-80C5-FA19C4367313}">
      <dgm:prSet/>
      <dgm:spPr/>
      <dgm:t>
        <a:bodyPr/>
        <a:lstStyle/>
        <a:p>
          <a:endParaRPr lang="en-US"/>
        </a:p>
      </dgm:t>
    </dgm:pt>
    <dgm:pt modelId="{52177F18-B741-4C56-A4ED-3122FFFAA2B2}" type="pres">
      <dgm:prSet presAssocID="{3A302368-56A2-4490-9B4E-079D1DCA1331}" presName="Name0" presStyleCnt="0">
        <dgm:presLayoutVars>
          <dgm:dir/>
          <dgm:resizeHandles val="exact"/>
        </dgm:presLayoutVars>
      </dgm:prSet>
      <dgm:spPr/>
    </dgm:pt>
    <dgm:pt modelId="{CB871198-174D-477A-9F44-36EAEE4C4415}" type="pres">
      <dgm:prSet presAssocID="{63EF7EB1-1AF1-4655-B290-282422F1B948}" presName="node" presStyleLbl="node1" presStyleIdx="0" presStyleCnt="2" custScaleX="110893" custScaleY="110324">
        <dgm:presLayoutVars>
          <dgm:bulletEnabled val="1"/>
        </dgm:presLayoutVars>
      </dgm:prSet>
      <dgm:spPr/>
    </dgm:pt>
    <dgm:pt modelId="{3AEF6109-76DD-4686-9E8D-3DFC2B322E45}" type="pres">
      <dgm:prSet presAssocID="{EB9994B0-CF46-44DE-8003-6D6C2464E00A}" presName="sibTrans" presStyleLbl="sibTrans1D1" presStyleIdx="0" presStyleCnt="1"/>
      <dgm:spPr/>
    </dgm:pt>
    <dgm:pt modelId="{256B6AA2-2D10-4100-94FE-73FEAAC1668D}" type="pres">
      <dgm:prSet presAssocID="{EB9994B0-CF46-44DE-8003-6D6C2464E00A}" presName="connectorText" presStyleLbl="sibTrans1D1" presStyleIdx="0" presStyleCnt="1"/>
      <dgm:spPr/>
    </dgm:pt>
    <dgm:pt modelId="{6B4558C5-6633-41EE-B68F-6DCF78055E92}" type="pres">
      <dgm:prSet presAssocID="{A34EFFE9-501E-4CCF-A6E7-4682ADE38388}" presName="node" presStyleLbl="node1" presStyleIdx="1" presStyleCnt="2" custScaleX="129523" custScaleY="144353">
        <dgm:presLayoutVars>
          <dgm:bulletEnabled val="1"/>
        </dgm:presLayoutVars>
      </dgm:prSet>
      <dgm:spPr/>
    </dgm:pt>
  </dgm:ptLst>
  <dgm:cxnLst>
    <dgm:cxn modelId="{C4C7B023-49F9-4DC7-BDEA-96C907D7A448}" srcId="{3A302368-56A2-4490-9B4E-079D1DCA1331}" destId="{A34EFFE9-501E-4CCF-A6E7-4682ADE38388}" srcOrd="1" destOrd="0" parTransId="{F4A70A3A-D855-4F17-A903-C2CDFA0F5F61}" sibTransId="{9D6DF2A3-118F-4659-89EB-F62E5CF83A77}"/>
    <dgm:cxn modelId="{192EF43E-6F0E-4ECB-8D60-662ADF8E2EEC}" srcId="{3A302368-56A2-4490-9B4E-079D1DCA1331}" destId="{63EF7EB1-1AF1-4655-B290-282422F1B948}" srcOrd="0" destOrd="0" parTransId="{166211D7-DDFD-484E-A752-A2BA4CE26C2C}" sibTransId="{EB9994B0-CF46-44DE-8003-6D6C2464E00A}"/>
    <dgm:cxn modelId="{F2DE8745-E552-48FB-B174-2F23E25800BB}" type="presOf" srcId="{EB9994B0-CF46-44DE-8003-6D6C2464E00A}" destId="{256B6AA2-2D10-4100-94FE-73FEAAC1668D}" srcOrd="1" destOrd="0" presId="urn:microsoft.com/office/officeart/2016/7/layout/RepeatingBendingProcessNew"/>
    <dgm:cxn modelId="{31F44972-ADBA-42FC-80C5-FA19C4367313}" srcId="{A34EFFE9-501E-4CCF-A6E7-4682ADE38388}" destId="{74FD39CF-93AF-4E5F-B5CF-41359E1FE024}" srcOrd="2" destOrd="0" parTransId="{683F3D70-32DD-47EC-8E4F-F49441C6EEB7}" sibTransId="{92628B57-C393-4153-B534-936D8F0FADEC}"/>
    <dgm:cxn modelId="{5C9F0E74-7D3C-4F31-8F1D-05D7FE133807}" type="presOf" srcId="{56E343A1-0E44-47D9-97CA-F23F06325BB3}" destId="{6B4558C5-6633-41EE-B68F-6DCF78055E92}" srcOrd="0" destOrd="1" presId="urn:microsoft.com/office/officeart/2016/7/layout/RepeatingBendingProcessNew"/>
    <dgm:cxn modelId="{4E222885-BA7F-42EC-AA0F-6D46AA261271}" type="presOf" srcId="{EB9994B0-CF46-44DE-8003-6D6C2464E00A}" destId="{3AEF6109-76DD-4686-9E8D-3DFC2B322E45}" srcOrd="0" destOrd="0" presId="urn:microsoft.com/office/officeart/2016/7/layout/RepeatingBendingProcessNew"/>
    <dgm:cxn modelId="{EA90CC88-92B6-48DA-A610-ADA4779C3C83}" type="presOf" srcId="{A34EFFE9-501E-4CCF-A6E7-4682ADE38388}" destId="{6B4558C5-6633-41EE-B68F-6DCF78055E92}" srcOrd="0" destOrd="0" presId="urn:microsoft.com/office/officeart/2016/7/layout/RepeatingBendingProcessNew"/>
    <dgm:cxn modelId="{C0EF03AA-EC1E-4F51-A538-46139E268BAF}" type="presOf" srcId="{E8A97F25-1792-49C7-BC50-312DC1523B75}" destId="{6B4558C5-6633-41EE-B68F-6DCF78055E92}" srcOrd="0" destOrd="2" presId="urn:microsoft.com/office/officeart/2016/7/layout/RepeatingBendingProcessNew"/>
    <dgm:cxn modelId="{C045C6B3-CFBC-4013-BAB0-7F5EA74C5CDC}" srcId="{A34EFFE9-501E-4CCF-A6E7-4682ADE38388}" destId="{E8A97F25-1792-49C7-BC50-312DC1523B75}" srcOrd="1" destOrd="0" parTransId="{7BFDEF9D-15AA-4AFF-9B4D-22431A28E40B}" sibTransId="{6F57C8FC-D056-4670-A34A-A1EB5959EA09}"/>
    <dgm:cxn modelId="{08E342B4-C03A-4E4C-81CD-2C1D36FD4152}" type="presOf" srcId="{63EF7EB1-1AF1-4655-B290-282422F1B948}" destId="{CB871198-174D-477A-9F44-36EAEE4C4415}" srcOrd="0" destOrd="0" presId="urn:microsoft.com/office/officeart/2016/7/layout/RepeatingBendingProcessNew"/>
    <dgm:cxn modelId="{0276BBB4-24F9-4DC0-8499-D8EDB86249D8}" type="presOf" srcId="{74FD39CF-93AF-4E5F-B5CF-41359E1FE024}" destId="{6B4558C5-6633-41EE-B68F-6DCF78055E92}" srcOrd="0" destOrd="3" presId="urn:microsoft.com/office/officeart/2016/7/layout/RepeatingBendingProcessNew"/>
    <dgm:cxn modelId="{DD9E43BF-3895-4E7F-BFDB-2AC0A5FF61E2}" type="presOf" srcId="{3A302368-56A2-4490-9B4E-079D1DCA1331}" destId="{52177F18-B741-4C56-A4ED-3122FFFAA2B2}" srcOrd="0" destOrd="0" presId="urn:microsoft.com/office/officeart/2016/7/layout/RepeatingBendingProcessNew"/>
    <dgm:cxn modelId="{C54E65C7-14B3-483A-869F-AE10EA29F889}" srcId="{A34EFFE9-501E-4CCF-A6E7-4682ADE38388}" destId="{56E343A1-0E44-47D9-97CA-F23F06325BB3}" srcOrd="0" destOrd="0" parTransId="{EC0A51D0-3E39-42CE-8A99-9B3A720E0669}" sibTransId="{66D493C2-A374-4B09-8060-FC8E9DFC7249}"/>
    <dgm:cxn modelId="{C417D10F-CE00-468B-9A66-BD2AE6784C8C}" type="presParOf" srcId="{52177F18-B741-4C56-A4ED-3122FFFAA2B2}" destId="{CB871198-174D-477A-9F44-36EAEE4C4415}" srcOrd="0" destOrd="0" presId="urn:microsoft.com/office/officeart/2016/7/layout/RepeatingBendingProcessNew"/>
    <dgm:cxn modelId="{7154A5B1-A454-4883-A3E6-4805F4AF7DCC}" type="presParOf" srcId="{52177F18-B741-4C56-A4ED-3122FFFAA2B2}" destId="{3AEF6109-76DD-4686-9E8D-3DFC2B322E45}" srcOrd="1" destOrd="0" presId="urn:microsoft.com/office/officeart/2016/7/layout/RepeatingBendingProcessNew"/>
    <dgm:cxn modelId="{325ED8D8-326F-4C0D-B214-5DBCBAC0E522}" type="presParOf" srcId="{3AEF6109-76DD-4686-9E8D-3DFC2B322E45}" destId="{256B6AA2-2D10-4100-94FE-73FEAAC1668D}" srcOrd="0" destOrd="0" presId="urn:microsoft.com/office/officeart/2016/7/layout/RepeatingBendingProcessNew"/>
    <dgm:cxn modelId="{8F6CB8D9-D7DD-4F36-B5A6-8B14FD339EFF}" type="presParOf" srcId="{52177F18-B741-4C56-A4ED-3122FFFAA2B2}" destId="{6B4558C5-6633-41EE-B68F-6DCF78055E92}" srcOrd="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F6109-76DD-4686-9E8D-3DFC2B322E45}">
      <dsp:nvSpPr>
        <dsp:cNvPr id="0" name=""/>
        <dsp:cNvSpPr/>
      </dsp:nvSpPr>
      <dsp:spPr>
        <a:xfrm>
          <a:off x="4425572" y="2334736"/>
          <a:ext cx="8869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86999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46132" y="2375868"/>
        <a:ext cx="45879" cy="9175"/>
      </dsp:txXfrm>
    </dsp:sp>
    <dsp:sp modelId="{CB871198-174D-477A-9F44-36EAEE4C4415}">
      <dsp:nvSpPr>
        <dsp:cNvPr id="0" name=""/>
        <dsp:cNvSpPr/>
      </dsp:nvSpPr>
      <dsp:spPr>
        <a:xfrm>
          <a:off x="3228" y="1060023"/>
          <a:ext cx="4424144" cy="26408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492" tIns="205203" rIns="195492" bIns="205203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Open procurement in October. 5 tenders received, all well over budget, therefore, first floor building above Club House could not proceed</a:t>
          </a:r>
          <a:endParaRPr lang="en-US" sz="2200" kern="1200" dirty="0"/>
        </a:p>
      </dsp:txBody>
      <dsp:txXfrm>
        <a:off x="3228" y="1060023"/>
        <a:ext cx="4424144" cy="2640866"/>
      </dsp:txXfrm>
    </dsp:sp>
    <dsp:sp modelId="{6B4558C5-6633-41EE-B68F-6DCF78055E92}">
      <dsp:nvSpPr>
        <dsp:cNvPr id="0" name=""/>
        <dsp:cNvSpPr/>
      </dsp:nvSpPr>
      <dsp:spPr>
        <a:xfrm>
          <a:off x="5344971" y="652741"/>
          <a:ext cx="5167399" cy="3455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5492" tIns="205203" rIns="195492" bIns="205203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Options considered</a:t>
          </a:r>
          <a:endParaRPr lang="en-US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Convert the existing building in the corner of the grounds to provide one lecture room suitable for Cohort One only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/>
            <a:t>Convert the existing building in the corner of the grounds to provide lecture room 1 and seek a planning permission amendment to also install 4 (two storey) portacabins as classrooms on two areas of the site. 5 rooms in total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/>
            <a:t>Stop the project and not deliver training to young people</a:t>
          </a:r>
          <a:endParaRPr lang="en-US" sz="1700" kern="1200"/>
        </a:p>
      </dsp:txBody>
      <dsp:txXfrm>
        <a:off x="5344971" y="652741"/>
        <a:ext cx="5167399" cy="3455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3985F-F6D8-47E5-B3A0-20807F26B27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AFFC8-DC6B-4927-88AA-EC08C5499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873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53146-566E-F8E3-93FD-B221ABB9A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6B543B-86A3-79FF-52D6-DDDF0FD7A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F4817-EF5E-C75A-7CC0-C31C21AF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D904F-28EE-EBD8-EE77-8C8A2DEF7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5D635-23F7-AD9D-3A35-799E8A4B7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44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EF890-7159-8017-5B8D-6E3632D0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130CCB-2991-EFAA-31A4-11902C0BA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0D66C-7344-D52F-61D6-B6FBDB2F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6EC0A-4116-858E-6FA9-347CEADCC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86E05-9073-6B61-F0A9-5805C7C6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14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DA2EB-8CE5-F657-3BB6-5E84226C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6BE22-F2C4-B7D2-5274-B32EF6C08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17736-CE64-2B77-73F1-0BF0E296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D1097-B2F0-D86F-8408-91BCEBBE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460F1-BCC0-312F-72DC-92A90F8E2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58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D2D6-8BC6-F516-ED6E-C00AEF42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17C09-679C-694A-C454-314F95846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98D3A-FBEB-0610-3880-29D0EC05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09B72-A9EC-3FC4-7B95-55C1D0BB2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06492-8F8E-026F-9B93-BA31525C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2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C7A6E-956D-9CC5-3179-47BC34EBD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89BFB-6980-8181-4321-CE547EDA4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0B6C8-ECDD-F24B-4496-72ADF8B6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7D9B2-1F3F-0CA2-640E-B12F380B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053FD-18E4-56FA-D63E-6388F159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26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78AE0-CB7E-ADE9-B6A9-2FABAB5BF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B7F69-BC3D-1351-AB79-EC55FB36F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ED9CD-B20D-0A6C-D0AE-F3C722947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A722A-FC3E-0E2B-B0A0-A3766DBF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45031-D2A8-0E49-7780-6A519889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8B127-C780-3B0A-E6C7-E292B7B0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98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6FDEC-0A42-7278-7D71-E393D9AA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5B238-85DC-BF40-E754-C3E7B5FD8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E1A21-F117-8C3A-D609-4227F4307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8678B-6038-91C7-7AFC-59A1B67B3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AF09F-A340-A383-1BC9-0CFAACE9BC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D66BAA-9BAE-95C7-465A-61BE7270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8AD87B-6CDD-1FFE-FBA5-95D13A933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7A4C83-A22A-B880-9073-CB2772EC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55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D0CF4-F27E-3E17-C368-4EECD675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B2F37-271B-9CB5-1128-0985CE5A9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604864-243D-8722-73DC-680545802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C31A8-0A7A-878A-2A4B-225F7D38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52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C47AC7-5389-9FF2-84D9-C4AC1641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9942B-339C-5A59-D730-7F8B9EF4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A6281-7B74-CF98-11D0-81C30F57E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2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F5AB-EF1B-CB85-4CF2-DB9B1F3E7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C8D75-CEE3-D0C2-F400-736360F68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246F1-CE51-320E-721C-1C209E286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C7244-44BA-0E42-DFAE-59D477CCA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B1CEE-B2E6-681C-7894-5BB406B30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0E16-37E7-9A1A-D860-6433C4CB7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1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20A4A-19FE-FEAE-9C15-527A09D6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26C58-3170-D8B6-F791-B70B1F9AF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3C693-B0FB-E917-9EE6-B51F375DC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31A13-3F38-B3A3-76D4-1307A67AE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6F562-8920-8A64-0E19-DE555A87D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3B21C-3A01-5D94-7E9C-D30AB25A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9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83DE7-377D-9022-039A-ED81E59FF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5E6F2-C814-F06B-BC95-A417442D2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A534A-1698-AC5B-B76A-D55950B9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92181-C444-461E-8496-75A6C5B53902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835EE-F2A0-BE88-3C94-B54DA353A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4DF8C-C1F9-2A84-4D73-256D60CC7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38461-3258-489C-B9F9-BC7BAAA94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99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B122EA-9C70-B846-18E2-1CD6DD2B3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230" y="361950"/>
            <a:ext cx="1054100" cy="10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A4D054B-7AEA-B623-1645-ACE92505B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9793965" cy="1494890"/>
          </a:xfrm>
        </p:spPr>
        <p:txBody>
          <a:bodyPr>
            <a:normAutofit/>
          </a:bodyPr>
          <a:lstStyle/>
          <a:p>
            <a:r>
              <a:rPr lang="en-GB" dirty="0"/>
              <a:t>The Approved Project: Staveley Miners Welfare Football Club (Skills Academy)</a:t>
            </a:r>
            <a:br>
              <a:rPr lang="en-GB" dirty="0"/>
            </a:b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3977B6-A6C9-0A51-4A39-1BB3AE7CD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30849"/>
            <a:ext cx="4999037" cy="4441326"/>
          </a:xfrm>
        </p:spPr>
        <p:txBody>
          <a:bodyPr>
            <a:normAutofit fontScale="92500" lnSpcReduction="20000"/>
          </a:bodyPr>
          <a:lstStyle/>
          <a:p>
            <a:r>
              <a:rPr lang="en-GB" sz="1600" b="1" dirty="0"/>
              <a:t>Project Sponsor</a:t>
            </a:r>
            <a:r>
              <a:rPr lang="en-GB" sz="1600" dirty="0"/>
              <a:t>: SMW Football Club</a:t>
            </a:r>
          </a:p>
          <a:p>
            <a:r>
              <a:rPr lang="en-GB" sz="1500" b="0" i="0" dirty="0">
                <a:solidFill>
                  <a:srgbClr val="000000"/>
                </a:solidFill>
                <a:effectLst/>
              </a:rPr>
              <a:t>Staveley Miners Welfare Football Club plans to create a new </a:t>
            </a:r>
            <a:r>
              <a:rPr lang="en-GB" sz="1500" dirty="0">
                <a:solidFill>
                  <a:srgbClr val="000000"/>
                </a:solidFill>
              </a:rPr>
              <a:t>education space where young people will be able to gain BTECs or similar qualifications in sport. The funding will be  used to create classroom space above the </a:t>
            </a:r>
            <a:r>
              <a:rPr lang="en-GB" sz="1500" b="0" i="0" dirty="0">
                <a:solidFill>
                  <a:srgbClr val="000000"/>
                </a:solidFill>
                <a:effectLst/>
              </a:rPr>
              <a:t>club house and improve the car park near to the Chantry Playing Fields.</a:t>
            </a:r>
            <a:r>
              <a:rPr lang="en-GB" sz="1500" dirty="0"/>
              <a:t> </a:t>
            </a:r>
          </a:p>
          <a:p>
            <a:r>
              <a:rPr lang="en-GB" sz="1600" dirty="0"/>
              <a:t>Planning permission in place, match funding still required and two legal matters to resolve</a:t>
            </a:r>
          </a:p>
          <a:p>
            <a:r>
              <a:rPr lang="en-GB" sz="1600" b="1" dirty="0"/>
              <a:t>Key Outputs</a:t>
            </a:r>
          </a:p>
          <a:p>
            <a:r>
              <a:rPr lang="en-GB" dirty="0"/>
              <a:t>1 New  community/ sports centre</a:t>
            </a:r>
          </a:p>
          <a:p>
            <a:r>
              <a:rPr lang="en-GB" sz="1600" dirty="0"/>
              <a:t>400m2 of improved community / sports centre</a:t>
            </a:r>
          </a:p>
          <a:p>
            <a:r>
              <a:rPr lang="en-GB" dirty="0"/>
              <a:t>1 New or improved training or education facilities</a:t>
            </a:r>
          </a:p>
          <a:p>
            <a:r>
              <a:rPr lang="en-GB" sz="1600" dirty="0"/>
              <a:t>Up to 40 learners enrolled in new education and training courses each year</a:t>
            </a:r>
          </a:p>
          <a:p>
            <a:r>
              <a:rPr lang="en-GB" dirty="0"/>
              <a:t>84 of new or improved car parking spaces </a:t>
            </a:r>
            <a:r>
              <a:rPr lang="en-GB" b="1" dirty="0"/>
              <a:t>– 83 spaces with 6 disabled bays delivered</a:t>
            </a:r>
          </a:p>
          <a:p>
            <a:r>
              <a:rPr lang="en-GB" sz="1600" b="1" dirty="0"/>
              <a:t>Plus –  Accelerator Fund - successfully delivered junior pitch drainage project</a:t>
            </a:r>
          </a:p>
          <a:p>
            <a:endParaRPr lang="en-GB" sz="1600" b="1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540CAEC-B961-B0D3-3B56-79D315D4D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83937" y="1136483"/>
            <a:ext cx="4607052" cy="1841833"/>
          </a:xfrm>
          <a:prstGeom prst="rect">
            <a:avLst/>
          </a:prstGeom>
        </p:spPr>
      </p:pic>
      <p:pic>
        <p:nvPicPr>
          <p:cNvPr id="3" name="Picture 2" descr="A sign on the side of a road&#10;&#10;Description automatically generated with medium confidence">
            <a:extLst>
              <a:ext uri="{FF2B5EF4-FFF2-40B4-BE49-F238E27FC236}">
                <a16:creationId xmlns:a16="http://schemas.microsoft.com/office/drawing/2014/main" id="{8FF50B63-A092-9E01-03C1-AC41428DFE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302" y="3220453"/>
            <a:ext cx="2913687" cy="21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6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B122EA-9C70-B846-18E2-1CD6DD2B3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230" y="361950"/>
            <a:ext cx="1054100" cy="10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A4D054B-7AEA-B623-1645-ACE92505B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733800" cy="105092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Latest Position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D9DA286C-258F-A710-C9B8-7BB2EAF898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287270"/>
              </p:ext>
            </p:extLst>
          </p:nvPr>
        </p:nvGraphicFramePr>
        <p:xfrm>
          <a:off x="838200" y="1416050"/>
          <a:ext cx="10515600" cy="4760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27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F89B-1AC4-B600-84CD-B3761BC6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 (preferred Option)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C729F-3CB7-67B6-D838-680F6501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dirty="0"/>
              <a:t>To deliver the project in two stages:</a:t>
            </a:r>
          </a:p>
          <a:p>
            <a:pPr marL="0" indent="0">
              <a:buNone/>
            </a:pPr>
            <a:r>
              <a:rPr lang="en-GB" sz="2800" dirty="0"/>
              <a:t>	Stage One</a:t>
            </a:r>
          </a:p>
          <a:p>
            <a:pPr marL="0" indent="0">
              <a:buNone/>
            </a:pPr>
            <a:r>
              <a:rPr lang="en-GB" sz="2800" dirty="0"/>
              <a:t>To commence the fit out and set up of one lecture room in existing building (this does not require planning permission)</a:t>
            </a:r>
          </a:p>
          <a:p>
            <a:pPr marL="0" indent="0">
              <a:buNone/>
            </a:pPr>
            <a:r>
              <a:rPr lang="en-GB" dirty="0"/>
              <a:t>Recruit 15-20 </a:t>
            </a:r>
            <a:r>
              <a:rPr lang="en-GB" sz="2800" dirty="0"/>
              <a:t>student by February 2024 for Sept 2024 intake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sz="2800" dirty="0"/>
              <a:t>Stage Two</a:t>
            </a:r>
          </a:p>
          <a:p>
            <a:pPr marL="0" indent="0">
              <a:buNone/>
            </a:pPr>
            <a:r>
              <a:rPr lang="en-GB" sz="2800" dirty="0"/>
              <a:t>Develop proposals and submit to planning permission for the creation of additional </a:t>
            </a:r>
            <a:r>
              <a:rPr lang="en-GB" dirty="0"/>
              <a:t>lecture rooms (2-5) space using portacabins within existing site boundary. </a:t>
            </a:r>
          </a:p>
          <a:p>
            <a:r>
              <a:rPr lang="en-GB" dirty="0"/>
              <a:t>To recruit students by February 2025 for Sept 2025 intake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3A1568-6135-977C-DC04-24C7BEC22B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715" y="360380"/>
            <a:ext cx="1054100" cy="105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8010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B122EA-9C70-B846-18E2-1CD6DD2B3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230" y="361950"/>
            <a:ext cx="1054100" cy="10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A4D054B-7AEA-B623-1645-ACE92505B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351" y="575930"/>
            <a:ext cx="9074774" cy="840120"/>
          </a:xfrm>
        </p:spPr>
        <p:txBody>
          <a:bodyPr>
            <a:normAutofit fontScale="90000"/>
          </a:bodyPr>
          <a:lstStyle/>
          <a:p>
            <a:r>
              <a:rPr lang="en-GB" dirty="0"/>
              <a:t>New Project Deliverables</a:t>
            </a:r>
            <a:br>
              <a:rPr lang="en-GB" dirty="0"/>
            </a:b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3977B6-A6C9-0A51-4A39-1BB3AE7CD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3044"/>
            <a:ext cx="4999037" cy="4315146"/>
          </a:xfrm>
        </p:spPr>
        <p:txBody>
          <a:bodyPr>
            <a:normAutofit fontScale="85000" lnSpcReduction="20000"/>
          </a:bodyPr>
          <a:lstStyle/>
          <a:p>
            <a:endParaRPr lang="en-GB" sz="1600" dirty="0"/>
          </a:p>
          <a:p>
            <a:r>
              <a:rPr lang="en-GB" sz="2800" b="1" dirty="0"/>
              <a:t>Key Outputs</a:t>
            </a:r>
          </a:p>
          <a:p>
            <a:endParaRPr lang="en-GB" sz="2800" b="1" dirty="0"/>
          </a:p>
          <a:p>
            <a:r>
              <a:rPr lang="en-GB" sz="2800" dirty="0"/>
              <a:t>1 New  community/ sports centre (increase to 5)</a:t>
            </a:r>
          </a:p>
          <a:p>
            <a:r>
              <a:rPr lang="en-GB" sz="2800" dirty="0"/>
              <a:t>400m2 of improved community / sports centre (tba – </a:t>
            </a:r>
            <a:r>
              <a:rPr lang="en-GB" sz="2800" dirty="0" err="1"/>
              <a:t>est</a:t>
            </a:r>
            <a:r>
              <a:rPr lang="en-GB" sz="2800" dirty="0"/>
              <a:t> 230m2)</a:t>
            </a:r>
          </a:p>
          <a:p>
            <a:r>
              <a:rPr lang="en-GB" sz="2800" dirty="0"/>
              <a:t>1 New or improved training or education facilities</a:t>
            </a:r>
          </a:p>
          <a:p>
            <a:r>
              <a:rPr lang="en-GB" sz="2800" dirty="0"/>
              <a:t>Up to 40 learners enrolled in new education and training courses (still deliverable – (15 - 24/25, 15 – 25/26, 10 – beyond April 2026)</a:t>
            </a:r>
          </a:p>
          <a:p>
            <a:endParaRPr lang="en-GB" sz="1600" b="1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22EA2A1-3E85-262C-B883-4FAB356A5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89791" y="1962364"/>
            <a:ext cx="5563677" cy="339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47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BF89B-1AC4-B600-84CD-B3761BC6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Town Deal Funding*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C729F-3CB7-67B6-D838-680F6501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Total TF Allocation: £615,000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Spent £160,000 (car park) and £17,650 (5%)</a:t>
            </a:r>
          </a:p>
          <a:p>
            <a:pPr marL="0" indent="0">
              <a:buNone/>
            </a:pPr>
            <a:r>
              <a:rPr lang="en-GB" dirty="0"/>
              <a:t>Available funds £437,350</a:t>
            </a:r>
          </a:p>
          <a:p>
            <a:pPr marL="0" indent="0">
              <a:buNone/>
            </a:pPr>
            <a:r>
              <a:rPr lang="en-GB" dirty="0"/>
              <a:t>Lecture room one, legals and design costs: £60,000</a:t>
            </a:r>
          </a:p>
          <a:p>
            <a:pPr marL="0" indent="0">
              <a:buNone/>
            </a:pPr>
            <a:r>
              <a:rPr lang="en-GB" dirty="0"/>
              <a:t>Lecture rooms 2 – 5: £377,350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* Football Foundation support is also being sought - £70,000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3A1568-6135-977C-DC04-24C7BEC22B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715" y="360380"/>
            <a:ext cx="1054100" cy="105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18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B122EA-9C70-B846-18E2-1CD6DD2B3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230" y="361950"/>
            <a:ext cx="1054100" cy="10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4A4D054B-7AEA-B623-1645-ACE92505B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02661"/>
            <a:ext cx="9670675" cy="111339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b="1" dirty="0"/>
              <a:t>Staveley Miners Welfare Football Club (Skills Academy)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Asks of the Town Deal Board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3977B6-A6C9-0A51-4A39-1BB3AE7CD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47851"/>
            <a:ext cx="4999037" cy="4124324"/>
          </a:xfrm>
        </p:spPr>
        <p:txBody>
          <a:bodyPr>
            <a:normAutofit/>
          </a:bodyPr>
          <a:lstStyle/>
          <a:p>
            <a:endParaRPr lang="en-GB" sz="1600" b="1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33B1532-CA8E-5924-9898-130FFE248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787" y="1799226"/>
            <a:ext cx="10432493" cy="4221573"/>
          </a:xfrm>
        </p:spPr>
        <p:txBody>
          <a:bodyPr/>
          <a:lstStyle/>
          <a:p>
            <a:r>
              <a:rPr lang="en-GB" sz="2800" dirty="0"/>
              <a:t>To agree a two stage approach to delivering the project</a:t>
            </a:r>
          </a:p>
          <a:p>
            <a:r>
              <a:rPr lang="en-GB" sz="2800" dirty="0"/>
              <a:t>To approve (subject to business case, BCR and PAR) a sum of £60,000 for Stage One, to commence the set up of Lecture Room One</a:t>
            </a:r>
          </a:p>
          <a:p>
            <a:r>
              <a:rPr lang="en-GB" sz="2800" dirty="0"/>
              <a:t>Town Deal Board to receive an update on student recruitment numbers for Sept 2024 intake by the March Board meeting</a:t>
            </a:r>
          </a:p>
          <a:p>
            <a:r>
              <a:rPr lang="en-GB" sz="2800" dirty="0"/>
              <a:t>If student recruitment is successful, Town Deal Board to approve in principle, Phase Two funding to enable the construction of Lecture rooms 2-5 £377K subject to procurement process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031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580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Approved Project: Staveley Miners Welfare Football Club (Skills Academy) </vt:lpstr>
      <vt:lpstr>   Latest Position  </vt:lpstr>
      <vt:lpstr>Proposal (preferred Option)</vt:lpstr>
      <vt:lpstr>New Project Deliverables </vt:lpstr>
      <vt:lpstr>Town Deal Funding*</vt:lpstr>
      <vt:lpstr>   Staveley Miners Welfare Football Club (Skills Academy)  Asks of the Town Deal 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Wetton</dc:creator>
  <cp:lastModifiedBy>Lindsay Wetton</cp:lastModifiedBy>
  <cp:revision>11</cp:revision>
  <dcterms:created xsi:type="dcterms:W3CDTF">2023-03-06T15:05:59Z</dcterms:created>
  <dcterms:modified xsi:type="dcterms:W3CDTF">2023-12-05T18:18:20Z</dcterms:modified>
</cp:coreProperties>
</file>