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4"/>
    <p:sldMasterId id="2147483669" r:id="rId5"/>
    <p:sldMasterId id="2147483682" r:id="rId6"/>
  </p:sldMasterIdLst>
  <p:notesMasterIdLst>
    <p:notesMasterId r:id="rId15"/>
  </p:notesMasterIdLst>
  <p:handoutMasterIdLst>
    <p:handoutMasterId r:id="rId16"/>
  </p:handoutMasterIdLst>
  <p:sldIdLst>
    <p:sldId id="256" r:id="rId7"/>
    <p:sldId id="332" r:id="rId8"/>
    <p:sldId id="329" r:id="rId9"/>
    <p:sldId id="336" r:id="rId10"/>
    <p:sldId id="334" r:id="rId11"/>
    <p:sldId id="333" r:id="rId12"/>
    <p:sldId id="337" r:id="rId13"/>
    <p:sldId id="335" r:id="rId14"/>
  </p:sldIdLst>
  <p:sldSz cx="9144000" cy="6858000" type="screen4x3"/>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ill Millward (Place)" initials="G(" lastIdx="1" clrIdx="0">
    <p:extLst>
      <p:ext uri="{19B8F6BF-5375-455C-9EA6-DF929625EA0E}">
        <p15:presenceInfo xmlns:p15="http://schemas.microsoft.com/office/powerpoint/2012/main" userId="S::gill.millward@derbyshire.gov.uk::61be3a5e-d6d7-4faf-b202-98ff92c98c5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80"/>
    <a:srgbClr val="8064A2"/>
    <a:srgbClr val="941A7F"/>
    <a:srgbClr val="7130A0"/>
    <a:srgbClr val="CBCCFF"/>
    <a:srgbClr val="00216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AED312-2364-45E2-900A-9208A41A8D5C}" vWet="2" dt="2023-09-14T12:19:05.814"/>
    <p1510:client id="{544B9EDF-DF11-472A-A223-EED7A0F60E0A}" v="1705" dt="2023-09-14T19:07:20.67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1" d="100"/>
          <a:sy n="101" d="100"/>
        </p:scale>
        <p:origin x="294" y="78"/>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3224"/>
        <p:guide pos="22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8427" cy="511731"/>
          </a:xfrm>
          <a:prstGeom prst="rect">
            <a:avLst/>
          </a:prstGeom>
        </p:spPr>
        <p:txBody>
          <a:bodyPr vert="horz" lIns="94796" tIns="47398" rIns="94796" bIns="47398" rtlCol="0"/>
          <a:lstStyle>
            <a:lvl1pPr algn="l">
              <a:defRPr sz="1200"/>
            </a:lvl1pPr>
          </a:lstStyle>
          <a:p>
            <a:endParaRPr lang="en-GB"/>
          </a:p>
        </p:txBody>
      </p:sp>
      <p:sp>
        <p:nvSpPr>
          <p:cNvPr id="3" name="Date Placeholder 2"/>
          <p:cNvSpPr>
            <a:spLocks noGrp="1"/>
          </p:cNvSpPr>
          <p:nvPr>
            <p:ph type="dt" sz="quarter" idx="1"/>
          </p:nvPr>
        </p:nvSpPr>
        <p:spPr>
          <a:xfrm>
            <a:off x="4023993" y="0"/>
            <a:ext cx="3078427" cy="511731"/>
          </a:xfrm>
          <a:prstGeom prst="rect">
            <a:avLst/>
          </a:prstGeom>
        </p:spPr>
        <p:txBody>
          <a:bodyPr vert="horz" lIns="94796" tIns="47398" rIns="94796" bIns="47398" rtlCol="0"/>
          <a:lstStyle>
            <a:lvl1pPr algn="r">
              <a:defRPr sz="1200"/>
            </a:lvl1pPr>
          </a:lstStyle>
          <a:p>
            <a:fld id="{2A8D649C-54B8-4D63-ABDE-BC413F21E5EA}" type="datetimeFigureOut">
              <a:rPr lang="en-GB" smtClean="0"/>
              <a:t>20/09/2023</a:t>
            </a:fld>
            <a:endParaRPr lang="en-GB"/>
          </a:p>
        </p:txBody>
      </p:sp>
      <p:sp>
        <p:nvSpPr>
          <p:cNvPr id="4" name="Footer Placeholder 3"/>
          <p:cNvSpPr>
            <a:spLocks noGrp="1"/>
          </p:cNvSpPr>
          <p:nvPr>
            <p:ph type="ftr" sz="quarter" idx="2"/>
          </p:nvPr>
        </p:nvSpPr>
        <p:spPr>
          <a:xfrm>
            <a:off x="1" y="9721106"/>
            <a:ext cx="3078427" cy="511731"/>
          </a:xfrm>
          <a:prstGeom prst="rect">
            <a:avLst/>
          </a:prstGeom>
        </p:spPr>
        <p:txBody>
          <a:bodyPr vert="horz" lIns="94796" tIns="47398" rIns="94796" bIns="47398" rtlCol="0" anchor="b"/>
          <a:lstStyle>
            <a:lvl1pPr algn="l">
              <a:defRPr sz="1200"/>
            </a:lvl1pPr>
          </a:lstStyle>
          <a:p>
            <a:endParaRPr lang="en-GB"/>
          </a:p>
        </p:txBody>
      </p:sp>
      <p:sp>
        <p:nvSpPr>
          <p:cNvPr id="5" name="Slide Number Placeholder 4"/>
          <p:cNvSpPr>
            <a:spLocks noGrp="1"/>
          </p:cNvSpPr>
          <p:nvPr>
            <p:ph type="sldNum" sz="quarter" idx="3"/>
          </p:nvPr>
        </p:nvSpPr>
        <p:spPr>
          <a:xfrm>
            <a:off x="4023993" y="9721106"/>
            <a:ext cx="3078427" cy="511731"/>
          </a:xfrm>
          <a:prstGeom prst="rect">
            <a:avLst/>
          </a:prstGeom>
        </p:spPr>
        <p:txBody>
          <a:bodyPr vert="horz" lIns="94796" tIns="47398" rIns="94796" bIns="47398" rtlCol="0" anchor="b"/>
          <a:lstStyle>
            <a:lvl1pPr algn="r">
              <a:defRPr sz="1200"/>
            </a:lvl1pPr>
          </a:lstStyle>
          <a:p>
            <a:fld id="{8D8342D3-46A2-48D5-BB93-AE7A4EC6B750}" type="slidenum">
              <a:rPr lang="en-GB" smtClean="0"/>
              <a:t>‹#›</a:t>
            </a:fld>
            <a:endParaRPr lang="en-GB"/>
          </a:p>
        </p:txBody>
      </p:sp>
    </p:spTree>
    <p:extLst>
      <p:ext uri="{BB962C8B-B14F-4D97-AF65-F5344CB8AC3E}">
        <p14:creationId xmlns:p14="http://schemas.microsoft.com/office/powerpoint/2010/main" val="21895979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9202" cy="512304"/>
          </a:xfrm>
          <a:prstGeom prst="rect">
            <a:avLst/>
          </a:prstGeom>
        </p:spPr>
        <p:txBody>
          <a:bodyPr vert="horz" lIns="94796" tIns="47398" rIns="94796" bIns="47398" rtlCol="0"/>
          <a:lstStyle>
            <a:lvl1pPr algn="l">
              <a:defRPr sz="1200"/>
            </a:lvl1pPr>
          </a:lstStyle>
          <a:p>
            <a:endParaRPr lang="en-GB"/>
          </a:p>
        </p:txBody>
      </p:sp>
      <p:sp>
        <p:nvSpPr>
          <p:cNvPr id="3" name="Date Placeholder 2"/>
          <p:cNvSpPr>
            <a:spLocks noGrp="1"/>
          </p:cNvSpPr>
          <p:nvPr>
            <p:ph type="dt" idx="1"/>
          </p:nvPr>
        </p:nvSpPr>
        <p:spPr>
          <a:xfrm>
            <a:off x="4023203" y="0"/>
            <a:ext cx="3079202" cy="512304"/>
          </a:xfrm>
          <a:prstGeom prst="rect">
            <a:avLst/>
          </a:prstGeom>
        </p:spPr>
        <p:txBody>
          <a:bodyPr vert="horz" lIns="94796" tIns="47398" rIns="94796" bIns="47398" rtlCol="0"/>
          <a:lstStyle>
            <a:lvl1pPr algn="r">
              <a:defRPr sz="1200"/>
            </a:lvl1pPr>
          </a:lstStyle>
          <a:p>
            <a:fld id="{C1306F5F-F532-4AFE-A91B-584461F77A31}" type="datetimeFigureOut">
              <a:rPr lang="en-GB" smtClean="0"/>
              <a:t>20/09/2023</a:t>
            </a:fld>
            <a:endParaRPr lang="en-GB"/>
          </a:p>
        </p:txBody>
      </p:sp>
      <p:sp>
        <p:nvSpPr>
          <p:cNvPr id="4" name="Slide Image Placeholder 3"/>
          <p:cNvSpPr>
            <a:spLocks noGrp="1" noRot="1" noChangeAspect="1"/>
          </p:cNvSpPr>
          <p:nvPr>
            <p:ph type="sldImg" idx="2"/>
          </p:nvPr>
        </p:nvSpPr>
        <p:spPr>
          <a:xfrm>
            <a:off x="1249363" y="1279525"/>
            <a:ext cx="4605337" cy="3454400"/>
          </a:xfrm>
          <a:prstGeom prst="rect">
            <a:avLst/>
          </a:prstGeom>
          <a:noFill/>
          <a:ln w="12700">
            <a:solidFill>
              <a:prstClr val="black"/>
            </a:solidFill>
          </a:ln>
        </p:spPr>
        <p:txBody>
          <a:bodyPr vert="horz" lIns="94796" tIns="47398" rIns="94796" bIns="47398" rtlCol="0" anchor="ctr"/>
          <a:lstStyle/>
          <a:p>
            <a:endParaRPr lang="en-GB"/>
          </a:p>
        </p:txBody>
      </p:sp>
      <p:sp>
        <p:nvSpPr>
          <p:cNvPr id="5" name="Notes Placeholder 4"/>
          <p:cNvSpPr>
            <a:spLocks noGrp="1"/>
          </p:cNvSpPr>
          <p:nvPr>
            <p:ph type="body" sz="quarter" idx="3"/>
          </p:nvPr>
        </p:nvSpPr>
        <p:spPr>
          <a:xfrm>
            <a:off x="710075" y="4924989"/>
            <a:ext cx="5683914" cy="4029684"/>
          </a:xfrm>
          <a:prstGeom prst="rect">
            <a:avLst/>
          </a:prstGeom>
        </p:spPr>
        <p:txBody>
          <a:bodyPr vert="horz" lIns="94796" tIns="47398" rIns="94796" bIns="4739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722309"/>
            <a:ext cx="3079202" cy="512304"/>
          </a:xfrm>
          <a:prstGeom prst="rect">
            <a:avLst/>
          </a:prstGeom>
        </p:spPr>
        <p:txBody>
          <a:bodyPr vert="horz" lIns="94796" tIns="47398" rIns="94796" bIns="47398" rtlCol="0" anchor="b"/>
          <a:lstStyle>
            <a:lvl1pPr algn="l">
              <a:defRPr sz="1200"/>
            </a:lvl1pPr>
          </a:lstStyle>
          <a:p>
            <a:endParaRPr lang="en-GB"/>
          </a:p>
        </p:txBody>
      </p:sp>
      <p:sp>
        <p:nvSpPr>
          <p:cNvPr id="7" name="Slide Number Placeholder 6"/>
          <p:cNvSpPr>
            <a:spLocks noGrp="1"/>
          </p:cNvSpPr>
          <p:nvPr>
            <p:ph type="sldNum" sz="quarter" idx="5"/>
          </p:nvPr>
        </p:nvSpPr>
        <p:spPr>
          <a:xfrm>
            <a:off x="4023203" y="9722309"/>
            <a:ext cx="3079202" cy="512304"/>
          </a:xfrm>
          <a:prstGeom prst="rect">
            <a:avLst/>
          </a:prstGeom>
        </p:spPr>
        <p:txBody>
          <a:bodyPr vert="horz" lIns="94796" tIns="47398" rIns="94796" bIns="47398" rtlCol="0" anchor="b"/>
          <a:lstStyle>
            <a:lvl1pPr algn="r">
              <a:defRPr sz="1200"/>
            </a:lvl1pPr>
          </a:lstStyle>
          <a:p>
            <a:fld id="{AAF4CEAA-8BF6-4164-97AD-C4EC3DFB2D39}" type="slidenum">
              <a:rPr lang="en-GB" smtClean="0"/>
              <a:t>‹#›</a:t>
            </a:fld>
            <a:endParaRPr lang="en-GB"/>
          </a:p>
        </p:txBody>
      </p:sp>
    </p:spTree>
    <p:extLst>
      <p:ext uri="{BB962C8B-B14F-4D97-AF65-F5344CB8AC3E}">
        <p14:creationId xmlns:p14="http://schemas.microsoft.com/office/powerpoint/2010/main" val="28826257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a:solidFill>
                <a:srgbClr val="000000"/>
              </a:solidFill>
              <a:effectLst/>
              <a:latin typeface="Arial" panose="020B0604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AAF4CEAA-8BF6-4164-97AD-C4EC3DFB2D39}" type="slidenum">
              <a:rPr lang="en-GB" smtClean="0"/>
              <a:t>1</a:t>
            </a:fld>
            <a:endParaRPr lang="en-GB"/>
          </a:p>
        </p:txBody>
      </p:sp>
    </p:spTree>
    <p:extLst>
      <p:ext uri="{BB962C8B-B14F-4D97-AF65-F5344CB8AC3E}">
        <p14:creationId xmlns:p14="http://schemas.microsoft.com/office/powerpoint/2010/main" val="19065641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AAF4CEAA-8BF6-4164-97AD-C4EC3DFB2D39}" type="slidenum">
              <a:rPr lang="en-GB" smtClean="0"/>
              <a:t>2</a:t>
            </a:fld>
            <a:endParaRPr lang="en-GB"/>
          </a:p>
        </p:txBody>
      </p:sp>
    </p:spTree>
    <p:extLst>
      <p:ext uri="{BB962C8B-B14F-4D97-AF65-F5344CB8AC3E}">
        <p14:creationId xmlns:p14="http://schemas.microsoft.com/office/powerpoint/2010/main" val="10472354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a:effectLst/>
                <a:latin typeface="Calibri" panose="020F0502020204030204" pitchFamily="34" charset="0"/>
                <a:ea typeface="Calibri" panose="020F0502020204030204" pitchFamily="34" charset="0"/>
                <a:cs typeface="Times New Roman" panose="02020603050405020304" pitchFamily="18" charset="0"/>
              </a:rPr>
              <a:t>The proposed solution within the Staveley Town Deal Contract proposal aims to address transport barriers to employment and skills in the Staveley area. </a:t>
            </a:r>
          </a:p>
          <a:p>
            <a:pPr>
              <a:lnSpc>
                <a:spcPct val="107000"/>
              </a:lnSpc>
              <a:spcAft>
                <a:spcPts val="800"/>
              </a:spcAft>
            </a:pPr>
            <a:r>
              <a:rPr lang="en-GB" sz="1800">
                <a:effectLst/>
                <a:latin typeface="Calibri" panose="020F0502020204030204" pitchFamily="34" charset="0"/>
                <a:ea typeface="Calibri" panose="020F0502020204030204" pitchFamily="34" charset="0"/>
                <a:cs typeface="Times New Roman" panose="02020603050405020304" pitchFamily="18" charset="0"/>
              </a:rPr>
              <a:t>The solution seeks to improve access to employment and training opportunities for Staveley residents by providing them with affordable and environmentally friendly transport options, thereby promoting economic growth and social inclusion in the area.</a:t>
            </a:r>
          </a:p>
          <a:p>
            <a:pPr>
              <a:lnSpc>
                <a:spcPct val="107000"/>
              </a:lnSpc>
              <a:spcAft>
                <a:spcPts val="800"/>
              </a:spcAft>
            </a:pPr>
            <a:r>
              <a:rPr lang="en-GB" sz="1800">
                <a:effectLst/>
                <a:latin typeface="Calibri" panose="020F0502020204030204" pitchFamily="34" charset="0"/>
                <a:ea typeface="Calibri" panose="020F0502020204030204" pitchFamily="34" charset="0"/>
                <a:cs typeface="Times New Roman" panose="02020603050405020304" pitchFamily="18" charset="0"/>
              </a:rPr>
              <a:t>The key components of the solution include:</a:t>
            </a:r>
          </a:p>
          <a:p>
            <a:pPr>
              <a:lnSpc>
                <a:spcPct val="107000"/>
              </a:lnSpc>
              <a:spcAft>
                <a:spcPts val="800"/>
              </a:spcAft>
            </a:pPr>
            <a:r>
              <a:rPr lang="en-GB" sz="18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800">
                <a:effectLst/>
                <a:latin typeface="Calibri" panose="020F0502020204030204" pitchFamily="34" charset="0"/>
                <a:ea typeface="Calibri" panose="020F0502020204030204" pitchFamily="34" charset="0"/>
                <a:cs typeface="Times New Roman" panose="02020603050405020304" pitchFamily="18" charset="0"/>
              </a:rPr>
              <a:t>Purchase of Electric Vehicles: Acquiring 5 e-mopeds and 10 e-bikes, which will be made available exclusively to residents of Staveley. These electric vehicles will serve as a means of transport for individuals who face difficulties accessing training or work opportunities due to factors like high transport costs or lack of suitable public transport options.</a:t>
            </a:r>
          </a:p>
          <a:p>
            <a:pPr>
              <a:lnSpc>
                <a:spcPct val="107000"/>
              </a:lnSpc>
              <a:spcAft>
                <a:spcPts val="800"/>
              </a:spcAft>
            </a:pPr>
            <a:r>
              <a:rPr lang="en-GB" sz="18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800">
                <a:effectLst/>
                <a:latin typeface="Calibri" panose="020F0502020204030204" pitchFamily="34" charset="0"/>
                <a:ea typeface="Calibri" panose="020F0502020204030204" pitchFamily="34" charset="0"/>
                <a:cs typeface="Times New Roman" panose="02020603050405020304" pitchFamily="18" charset="0"/>
              </a:rPr>
              <a:t>Transport Support for Candidates: The primary mode of providing transport support to candidates will be through electric cycles and scooters. By offering these vehicles, local candidates will have a convenient and affordable means of transport to access work or training opportunities. This approach aims to reduce reliance on personal cars for commuting.</a:t>
            </a:r>
          </a:p>
          <a:p>
            <a:pPr>
              <a:lnSpc>
                <a:spcPct val="107000"/>
              </a:lnSpc>
              <a:spcAft>
                <a:spcPts val="800"/>
              </a:spcAft>
            </a:pPr>
            <a:r>
              <a:rPr lang="en-GB" sz="18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800">
                <a:effectLst/>
                <a:latin typeface="Calibri" panose="020F0502020204030204" pitchFamily="34" charset="0"/>
                <a:ea typeface="Calibri" panose="020F0502020204030204" pitchFamily="34" charset="0"/>
                <a:cs typeface="Times New Roman" panose="02020603050405020304" pitchFamily="18" charset="0"/>
              </a:rPr>
              <a:t>Operation by Wheels to Work (W2W): The Staveley scheme will be operated by Wheels to Work (W2W) according to their standard operating model. W2W is an existing program known for its success in helping individuals overcome transport barriers to employment and skills on a case-by-case basis.</a:t>
            </a:r>
          </a:p>
          <a:p>
            <a:pPr>
              <a:lnSpc>
                <a:spcPct val="107000"/>
              </a:lnSpc>
              <a:spcAft>
                <a:spcPts val="800"/>
              </a:spcAft>
            </a:pPr>
            <a:r>
              <a:rPr lang="en-GB" sz="18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800">
                <a:effectLst/>
                <a:latin typeface="Calibri" panose="020F0502020204030204" pitchFamily="34" charset="0"/>
                <a:ea typeface="Calibri" panose="020F0502020204030204" pitchFamily="34" charset="0"/>
                <a:cs typeface="Times New Roman" panose="02020603050405020304" pitchFamily="18" charset="0"/>
              </a:rPr>
              <a:t>Referral Sources: Referrals to the program may come from various sources, including job </a:t>
            </a:r>
            <a:r>
              <a:rPr lang="en-GB" sz="1800" err="1">
                <a:effectLst/>
                <a:latin typeface="Calibri" panose="020F0502020204030204" pitchFamily="34" charset="0"/>
                <a:ea typeface="Calibri" panose="020F0502020204030204" pitchFamily="34" charset="0"/>
                <a:cs typeface="Times New Roman" panose="02020603050405020304" pitchFamily="18" charset="0"/>
              </a:rPr>
              <a:t>centers</a:t>
            </a:r>
            <a:r>
              <a:rPr lang="en-GB" sz="1800">
                <a:effectLst/>
                <a:latin typeface="Calibri" panose="020F0502020204030204" pitchFamily="34" charset="0"/>
                <a:ea typeface="Calibri" panose="020F0502020204030204" pitchFamily="34" charset="0"/>
                <a:cs typeface="Times New Roman" panose="02020603050405020304" pitchFamily="18" charset="0"/>
              </a:rPr>
              <a:t>, employers, recruitment agencies, and other relevant entities. This wide range of referral sources ensures that individuals in need of transport support are identified and connected with the program.</a:t>
            </a:r>
          </a:p>
          <a:p>
            <a:endParaRPr lang="en-US">
              <a:cs typeface="Calibri"/>
            </a:endParaRPr>
          </a:p>
        </p:txBody>
      </p:sp>
      <p:sp>
        <p:nvSpPr>
          <p:cNvPr id="4" name="Slide Number Placeholder 3"/>
          <p:cNvSpPr>
            <a:spLocks noGrp="1"/>
          </p:cNvSpPr>
          <p:nvPr>
            <p:ph type="sldNum" sz="quarter" idx="5"/>
          </p:nvPr>
        </p:nvSpPr>
        <p:spPr/>
        <p:txBody>
          <a:bodyPr/>
          <a:lstStyle/>
          <a:p>
            <a:fld id="{AAF4CEAA-8BF6-4164-97AD-C4EC3DFB2D39}" type="slidenum">
              <a:rPr lang="en-GB" smtClean="0"/>
              <a:t>3</a:t>
            </a:fld>
            <a:endParaRPr lang="en-GB"/>
          </a:p>
        </p:txBody>
      </p:sp>
    </p:spTree>
    <p:extLst>
      <p:ext uri="{BB962C8B-B14F-4D97-AF65-F5344CB8AC3E}">
        <p14:creationId xmlns:p14="http://schemas.microsoft.com/office/powerpoint/2010/main" val="9436757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AAF4CEAA-8BF6-4164-97AD-C4EC3DFB2D39}" type="slidenum">
              <a:rPr lang="en-GB" smtClean="0"/>
              <a:t>4</a:t>
            </a:fld>
            <a:endParaRPr lang="en-GB"/>
          </a:p>
        </p:txBody>
      </p:sp>
    </p:spTree>
    <p:extLst>
      <p:ext uri="{BB962C8B-B14F-4D97-AF65-F5344CB8AC3E}">
        <p14:creationId xmlns:p14="http://schemas.microsoft.com/office/powerpoint/2010/main" val="2741173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AAF4CEAA-8BF6-4164-97AD-C4EC3DFB2D39}" type="slidenum">
              <a:rPr lang="en-GB" smtClean="0"/>
              <a:t>5</a:t>
            </a:fld>
            <a:endParaRPr lang="en-GB"/>
          </a:p>
        </p:txBody>
      </p:sp>
    </p:spTree>
    <p:extLst>
      <p:ext uri="{BB962C8B-B14F-4D97-AF65-F5344CB8AC3E}">
        <p14:creationId xmlns:p14="http://schemas.microsoft.com/office/powerpoint/2010/main" val="14381916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AAF4CEAA-8BF6-4164-97AD-C4EC3DFB2D39}" type="slidenum">
              <a:rPr lang="en-GB" smtClean="0"/>
              <a:t>6</a:t>
            </a:fld>
            <a:endParaRPr lang="en-GB"/>
          </a:p>
        </p:txBody>
      </p:sp>
    </p:spTree>
    <p:extLst>
      <p:ext uri="{BB962C8B-B14F-4D97-AF65-F5344CB8AC3E}">
        <p14:creationId xmlns:p14="http://schemas.microsoft.com/office/powerpoint/2010/main" val="29251835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AAF4CEAA-8BF6-4164-97AD-C4EC3DFB2D39}" type="slidenum">
              <a:rPr lang="en-GB" smtClean="0"/>
              <a:t>7</a:t>
            </a:fld>
            <a:endParaRPr lang="en-GB"/>
          </a:p>
        </p:txBody>
      </p:sp>
    </p:spTree>
    <p:extLst>
      <p:ext uri="{BB962C8B-B14F-4D97-AF65-F5344CB8AC3E}">
        <p14:creationId xmlns:p14="http://schemas.microsoft.com/office/powerpoint/2010/main" val="33716867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AAF4CEAA-8BF6-4164-97AD-C4EC3DFB2D39}" type="slidenum">
              <a:rPr lang="en-GB" smtClean="0"/>
              <a:t>8</a:t>
            </a:fld>
            <a:endParaRPr lang="en-GB"/>
          </a:p>
        </p:txBody>
      </p:sp>
    </p:spTree>
    <p:extLst>
      <p:ext uri="{BB962C8B-B14F-4D97-AF65-F5344CB8AC3E}">
        <p14:creationId xmlns:p14="http://schemas.microsoft.com/office/powerpoint/2010/main" val="1722869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2" name="Title 1"/>
          <p:cNvSpPr>
            <a:spLocks noGrp="1"/>
          </p:cNvSpPr>
          <p:nvPr>
            <p:ph type="title"/>
          </p:nvPr>
        </p:nvSpPr>
        <p:spPr>
          <a:xfrm>
            <a:off x="457200" y="274638"/>
            <a:ext cx="5050904" cy="1143000"/>
          </a:xfrm>
        </p:spPr>
        <p:txBody>
          <a:bodyPr/>
          <a:lstStyle/>
          <a:p>
            <a:r>
              <a:rPr lang="en-US"/>
              <a:t>Click to edit Master title style</a:t>
            </a:r>
            <a:endParaRPr lang="en-GB"/>
          </a:p>
        </p:txBody>
      </p:sp>
      <p:sp>
        <p:nvSpPr>
          <p:cNvPr id="3" name="Content Placeholder 2"/>
          <p:cNvSpPr>
            <a:spLocks noGrp="1"/>
          </p:cNvSpPr>
          <p:nvPr>
            <p:ph idx="1"/>
          </p:nvPr>
        </p:nvSpPr>
        <p:spPr>
          <a:xfrm>
            <a:off x="457200" y="1600201"/>
            <a:ext cx="8229600" cy="39170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963DD0A-86A4-47D2-B8EA-C0643EBB424A}"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2AB889-0AC5-4EB3-A89F-7214C3482B6E}" type="slidenum">
              <a:rPr lang="en-GB" smtClean="0"/>
              <a:t>‹#›</a:t>
            </a:fld>
            <a:endParaRPr lang="en-GB"/>
          </a:p>
        </p:txBody>
      </p:sp>
    </p:spTree>
    <p:extLst>
      <p:ext uri="{BB962C8B-B14F-4D97-AF65-F5344CB8AC3E}">
        <p14:creationId xmlns:p14="http://schemas.microsoft.com/office/powerpoint/2010/main" val="766749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No Lines">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980727"/>
            <a:ext cx="5486400" cy="374684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963DD0A-86A4-47D2-B8EA-C0643EBB424A}" type="datetimeFigureOut">
              <a:rPr lang="en-GB" smtClean="0"/>
              <a:t>20/09/2023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2AB889-0AC5-4EB3-A89F-7214C3482B6E}" type="slidenum">
              <a:rPr lang="en-GB" smtClean="0"/>
              <a:t>‹#›</a:t>
            </a:fld>
            <a:endParaRPr lang="en-GB"/>
          </a:p>
        </p:txBody>
      </p:sp>
    </p:spTree>
    <p:extLst>
      <p:ext uri="{BB962C8B-B14F-4D97-AF65-F5344CB8AC3E}">
        <p14:creationId xmlns:p14="http://schemas.microsoft.com/office/powerpoint/2010/main" val="3025651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2" name="Title 1"/>
          <p:cNvSpPr>
            <a:spLocks noGrp="1"/>
          </p:cNvSpPr>
          <p:nvPr>
            <p:ph type="ctrTitle"/>
          </p:nvPr>
        </p:nvSpPr>
        <p:spPr>
          <a:xfrm>
            <a:off x="685800" y="2130425"/>
            <a:ext cx="7772400" cy="1470025"/>
          </a:xfrm>
        </p:spPr>
        <p:txBody>
          <a:bodyPr>
            <a:normAutofit/>
          </a:bodyPr>
          <a:lstStyle>
            <a:lvl1pPr algn="l">
              <a:defRPr sz="3500" b="1">
                <a:solidFill>
                  <a:srgbClr val="800080"/>
                </a:solidFill>
              </a:defRPr>
            </a:lvl1pPr>
          </a:lstStyle>
          <a:p>
            <a:r>
              <a:rPr lang="en-US"/>
              <a:t>Click to edit Master title style</a:t>
            </a:r>
            <a:endParaRPr lang="en-GB"/>
          </a:p>
        </p:txBody>
      </p:sp>
      <p:sp>
        <p:nvSpPr>
          <p:cNvPr id="3" name="Subtitle 2"/>
          <p:cNvSpPr>
            <a:spLocks noGrp="1"/>
          </p:cNvSpPr>
          <p:nvPr>
            <p:ph type="subTitle" idx="1"/>
          </p:nvPr>
        </p:nvSpPr>
        <p:spPr>
          <a:xfrm>
            <a:off x="683568" y="3717032"/>
            <a:ext cx="7776864" cy="1752600"/>
          </a:xfrm>
        </p:spPr>
        <p:txBody>
          <a:bodyPr/>
          <a:lstStyle>
            <a:lvl1pPr marL="0" indent="0" algn="l">
              <a:buNone/>
              <a:defRPr sz="2500">
                <a:solidFill>
                  <a:srgbClr val="80008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50966D0-BCB0-475D-A12E-3082E624A064}"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86E950-C8A9-47F1-8DA5-B7262B1B9AFD}" type="slidenum">
              <a:rPr lang="en-GB" smtClean="0"/>
              <a:t>‹#›</a:t>
            </a:fld>
            <a:endParaRPr lang="en-GB"/>
          </a:p>
        </p:txBody>
      </p:sp>
    </p:spTree>
    <p:extLst>
      <p:ext uri="{BB962C8B-B14F-4D97-AF65-F5344CB8AC3E}">
        <p14:creationId xmlns:p14="http://schemas.microsoft.com/office/powerpoint/2010/main" val="20368064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50966D0-BCB0-475D-A12E-3082E624A064}"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86E950-C8A9-47F1-8DA5-B7262B1B9AFD}" type="slidenum">
              <a:rPr lang="en-GB" smtClean="0"/>
              <a:t>‹#›</a:t>
            </a:fld>
            <a:endParaRPr lang="en-GB"/>
          </a:p>
        </p:txBody>
      </p:sp>
    </p:spTree>
    <p:extLst>
      <p:ext uri="{BB962C8B-B14F-4D97-AF65-F5344CB8AC3E}">
        <p14:creationId xmlns:p14="http://schemas.microsoft.com/office/powerpoint/2010/main" val="2377263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5" y="0"/>
            <a:ext cx="9142571" cy="6858000"/>
          </a:xfrm>
          <a:prstGeom prst="rect">
            <a:avLst/>
          </a:prstGeom>
        </p:spPr>
      </p:pic>
      <p:sp>
        <p:nvSpPr>
          <p:cNvPr id="2" name="Title 1"/>
          <p:cNvSpPr>
            <a:spLocks noGrp="1"/>
          </p:cNvSpPr>
          <p:nvPr>
            <p:ph type="title"/>
          </p:nvPr>
        </p:nvSpPr>
        <p:spPr>
          <a:xfrm>
            <a:off x="457201" y="274638"/>
            <a:ext cx="5050904" cy="1143000"/>
          </a:xfrm>
        </p:spPr>
        <p:txBody>
          <a:bodyPr/>
          <a:lstStyle/>
          <a:p>
            <a:r>
              <a:rPr lang="en-US"/>
              <a:t>Click to edit Master title style</a:t>
            </a:r>
            <a:endParaRPr lang="en-GB"/>
          </a:p>
        </p:txBody>
      </p:sp>
      <p:sp>
        <p:nvSpPr>
          <p:cNvPr id="3" name="Content Placeholder 2"/>
          <p:cNvSpPr>
            <a:spLocks noGrp="1"/>
          </p:cNvSpPr>
          <p:nvPr>
            <p:ph idx="1"/>
          </p:nvPr>
        </p:nvSpPr>
        <p:spPr>
          <a:xfrm>
            <a:off x="457200" y="1600201"/>
            <a:ext cx="8229600" cy="39170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963DD0A-86A4-47D2-B8EA-C0643EBB424A}"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2AB889-0AC5-4EB3-A89F-7214C3482B6E}" type="slidenum">
              <a:rPr lang="en-GB" smtClean="0"/>
              <a:t>‹#›</a:t>
            </a:fld>
            <a:endParaRPr lang="en-GB"/>
          </a:p>
        </p:txBody>
      </p:sp>
    </p:spTree>
    <p:extLst>
      <p:ext uri="{BB962C8B-B14F-4D97-AF65-F5344CB8AC3E}">
        <p14:creationId xmlns:p14="http://schemas.microsoft.com/office/powerpoint/2010/main" val="16879800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No Line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5" y="0"/>
            <a:ext cx="9142571" cy="6858000"/>
          </a:xfrm>
          <a:prstGeom prst="rect">
            <a:avLst/>
          </a:prstGeom>
        </p:spPr>
      </p:pic>
      <p:sp>
        <p:nvSpPr>
          <p:cNvPr id="2" name="Title 1"/>
          <p:cNvSpPr>
            <a:spLocks noGrp="1"/>
          </p:cNvSpPr>
          <p:nvPr>
            <p:ph type="title"/>
          </p:nvPr>
        </p:nvSpPr>
        <p:spPr>
          <a:xfrm>
            <a:off x="457201" y="274638"/>
            <a:ext cx="5050904" cy="1143000"/>
          </a:xfrm>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963DD0A-86A4-47D2-B8EA-C0643EBB424A}"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2AB889-0AC5-4EB3-A89F-7214C3482B6E}" type="slidenum">
              <a:rPr lang="en-GB" smtClean="0"/>
              <a:t>‹#›</a:t>
            </a:fld>
            <a:endParaRPr lang="en-GB"/>
          </a:p>
        </p:txBody>
      </p:sp>
    </p:spTree>
    <p:extLst>
      <p:ext uri="{BB962C8B-B14F-4D97-AF65-F5344CB8AC3E}">
        <p14:creationId xmlns:p14="http://schemas.microsoft.com/office/powerpoint/2010/main" val="32726383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5" y="0"/>
            <a:ext cx="9142571" cy="6858000"/>
          </a:xfrm>
          <a:prstGeom prst="rect">
            <a:avLst/>
          </a:prstGeom>
        </p:spPr>
      </p:pic>
      <p:sp>
        <p:nvSpPr>
          <p:cNvPr id="2" name="Title 1"/>
          <p:cNvSpPr>
            <a:spLocks noGrp="1"/>
          </p:cNvSpPr>
          <p:nvPr>
            <p:ph type="title"/>
          </p:nvPr>
        </p:nvSpPr>
        <p:spPr>
          <a:xfrm>
            <a:off x="457200" y="274638"/>
            <a:ext cx="5122912" cy="1143000"/>
          </a:xfrm>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1"/>
            <a:ext cx="4038600" cy="3845024"/>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1"/>
            <a:ext cx="4038600" cy="3845024"/>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963DD0A-86A4-47D2-B8EA-C0643EBB424A}" type="datetimeFigureOut">
              <a:rPr lang="en-GB" smtClean="0"/>
              <a:t>20/09/2023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2AB889-0AC5-4EB3-A89F-7214C3482B6E}" type="slidenum">
              <a:rPr lang="en-GB" smtClean="0"/>
              <a:t>‹#›</a:t>
            </a:fld>
            <a:endParaRPr lang="en-GB"/>
          </a:p>
        </p:txBody>
      </p:sp>
    </p:spTree>
    <p:extLst>
      <p:ext uri="{BB962C8B-B14F-4D97-AF65-F5344CB8AC3E}">
        <p14:creationId xmlns:p14="http://schemas.microsoft.com/office/powerpoint/2010/main" val="13132802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No Lines">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5" y="0"/>
            <a:ext cx="9142571" cy="6858000"/>
          </a:xfrm>
          <a:prstGeom prst="rect">
            <a:avLst/>
          </a:prstGeom>
        </p:spPr>
      </p:pic>
      <p:sp>
        <p:nvSpPr>
          <p:cNvPr id="2" name="Title 1"/>
          <p:cNvSpPr>
            <a:spLocks noGrp="1"/>
          </p:cNvSpPr>
          <p:nvPr>
            <p:ph type="title"/>
          </p:nvPr>
        </p:nvSpPr>
        <p:spPr>
          <a:xfrm>
            <a:off x="457201" y="274638"/>
            <a:ext cx="5050904" cy="1143000"/>
          </a:xfrm>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963DD0A-86A4-47D2-B8EA-C0643EBB424A}" type="datetimeFigureOut">
              <a:rPr lang="en-GB" smtClean="0"/>
              <a:t>20/09/2023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2AB889-0AC5-4EB3-A89F-7214C3482B6E}" type="slidenum">
              <a:rPr lang="en-GB" smtClean="0"/>
              <a:t>‹#›</a:t>
            </a:fld>
            <a:endParaRPr lang="en-GB"/>
          </a:p>
        </p:txBody>
      </p:sp>
    </p:spTree>
    <p:extLst>
      <p:ext uri="{BB962C8B-B14F-4D97-AF65-F5344CB8AC3E}">
        <p14:creationId xmlns:p14="http://schemas.microsoft.com/office/powerpoint/2010/main" val="30404069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5" y="0"/>
            <a:ext cx="9142571" cy="6858000"/>
          </a:xfrm>
          <a:prstGeom prst="rect">
            <a:avLst/>
          </a:prstGeom>
        </p:spPr>
      </p:pic>
      <p:sp>
        <p:nvSpPr>
          <p:cNvPr id="2" name="Title 1"/>
          <p:cNvSpPr>
            <a:spLocks noGrp="1"/>
          </p:cNvSpPr>
          <p:nvPr>
            <p:ph type="title"/>
          </p:nvPr>
        </p:nvSpPr>
        <p:spPr>
          <a:xfrm>
            <a:off x="457200" y="274638"/>
            <a:ext cx="5122912"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normAutofit/>
          </a:bodyPr>
          <a:lstStyle>
            <a:lvl1pPr marL="0" indent="0">
              <a:buNone/>
              <a:defRPr sz="15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7"/>
            <a:ext cx="4040188" cy="3342357"/>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normAutofit/>
          </a:bodyPr>
          <a:lstStyle>
            <a:lvl1pPr marL="0" indent="0">
              <a:buNone/>
              <a:defRPr sz="15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7"/>
            <a:ext cx="4041775" cy="3342357"/>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963DD0A-86A4-47D2-B8EA-C0643EBB424A}" type="datetimeFigureOut">
              <a:rPr lang="en-GB" smtClean="0"/>
              <a:t>20/09/2023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12AB889-0AC5-4EB3-A89F-7214C3482B6E}" type="slidenum">
              <a:rPr lang="en-GB" smtClean="0"/>
              <a:t>‹#›</a:t>
            </a:fld>
            <a:endParaRPr lang="en-GB"/>
          </a:p>
        </p:txBody>
      </p:sp>
    </p:spTree>
    <p:extLst>
      <p:ext uri="{BB962C8B-B14F-4D97-AF65-F5344CB8AC3E}">
        <p14:creationId xmlns:p14="http://schemas.microsoft.com/office/powerpoint/2010/main" val="39110983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No Lines">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5" y="0"/>
            <a:ext cx="9142571" cy="6858000"/>
          </a:xfrm>
          <a:prstGeom prst="rect">
            <a:avLst/>
          </a:prstGeom>
        </p:spPr>
      </p:pic>
      <p:sp>
        <p:nvSpPr>
          <p:cNvPr id="2" name="Title 1"/>
          <p:cNvSpPr>
            <a:spLocks noGrp="1"/>
          </p:cNvSpPr>
          <p:nvPr>
            <p:ph type="title"/>
          </p:nvPr>
        </p:nvSpPr>
        <p:spPr>
          <a:xfrm>
            <a:off x="457201" y="274638"/>
            <a:ext cx="5050904"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normAutofit/>
          </a:bodyPr>
          <a:lstStyle>
            <a:lvl1pPr marL="0" indent="0">
              <a:buNone/>
              <a:defRPr sz="15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normAutofit/>
          </a:bodyPr>
          <a:lstStyle>
            <a:lvl1pPr marL="0" indent="0">
              <a:buNone/>
              <a:defRPr sz="15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963DD0A-86A4-47D2-B8EA-C0643EBB424A}" type="datetimeFigureOut">
              <a:rPr lang="en-GB" smtClean="0"/>
              <a:t>20/09/2023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12AB889-0AC5-4EB3-A89F-7214C3482B6E}" type="slidenum">
              <a:rPr lang="en-GB" smtClean="0"/>
              <a:t>‹#›</a:t>
            </a:fld>
            <a:endParaRPr lang="en-GB"/>
          </a:p>
        </p:txBody>
      </p:sp>
    </p:spTree>
    <p:extLst>
      <p:ext uri="{BB962C8B-B14F-4D97-AF65-F5344CB8AC3E}">
        <p14:creationId xmlns:p14="http://schemas.microsoft.com/office/powerpoint/2010/main" val="30975472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5" y="0"/>
            <a:ext cx="9142571" cy="6858000"/>
          </a:xfrm>
          <a:prstGeom prst="rect">
            <a:avLst/>
          </a:prstGeom>
        </p:spPr>
      </p:pic>
      <p:sp>
        <p:nvSpPr>
          <p:cNvPr id="2" name="Title 1"/>
          <p:cNvSpPr>
            <a:spLocks noGrp="1"/>
          </p:cNvSpPr>
          <p:nvPr>
            <p:ph type="title"/>
          </p:nvPr>
        </p:nvSpPr>
        <p:spPr>
          <a:xfrm>
            <a:off x="467545" y="1340768"/>
            <a:ext cx="3008313" cy="1090042"/>
          </a:xfrm>
        </p:spPr>
        <p:txBody>
          <a:bodyPr anchor="b"/>
          <a:lstStyle>
            <a:lvl1pPr algn="l">
              <a:defRPr sz="1500" b="1"/>
            </a:lvl1pPr>
          </a:lstStyle>
          <a:p>
            <a:r>
              <a:rPr lang="en-US"/>
              <a:t>Click to edit Master title style</a:t>
            </a:r>
            <a:endParaRPr lang="en-GB"/>
          </a:p>
        </p:txBody>
      </p:sp>
      <p:sp>
        <p:nvSpPr>
          <p:cNvPr id="3" name="Content Placeholder 2"/>
          <p:cNvSpPr>
            <a:spLocks noGrp="1"/>
          </p:cNvSpPr>
          <p:nvPr>
            <p:ph idx="1"/>
          </p:nvPr>
        </p:nvSpPr>
        <p:spPr>
          <a:xfrm>
            <a:off x="3575050" y="1340769"/>
            <a:ext cx="5111750" cy="424847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2492897"/>
            <a:ext cx="3008313" cy="3096345"/>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2963DD0A-86A4-47D2-B8EA-C0643EBB424A}" type="datetimeFigureOut">
              <a:rPr lang="en-GB" smtClean="0"/>
              <a:t>20/09/2023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2AB889-0AC5-4EB3-A89F-7214C3482B6E}" type="slidenum">
              <a:rPr lang="en-GB" smtClean="0"/>
              <a:t>‹#›</a:t>
            </a:fld>
            <a:endParaRPr lang="en-GB"/>
          </a:p>
        </p:txBody>
      </p:sp>
    </p:spTree>
    <p:extLst>
      <p:ext uri="{BB962C8B-B14F-4D97-AF65-F5344CB8AC3E}">
        <p14:creationId xmlns:p14="http://schemas.microsoft.com/office/powerpoint/2010/main" val="3002815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No Line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2" name="Title 1"/>
          <p:cNvSpPr>
            <a:spLocks noGrp="1"/>
          </p:cNvSpPr>
          <p:nvPr>
            <p:ph type="title"/>
          </p:nvPr>
        </p:nvSpPr>
        <p:spPr>
          <a:xfrm>
            <a:off x="457200" y="274638"/>
            <a:ext cx="5050904" cy="1143000"/>
          </a:xfrm>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963DD0A-86A4-47D2-B8EA-C0643EBB424A}"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2AB889-0AC5-4EB3-A89F-7214C3482B6E}" type="slidenum">
              <a:rPr lang="en-GB" smtClean="0"/>
              <a:t>‹#›</a:t>
            </a:fld>
            <a:endParaRPr lang="en-GB"/>
          </a:p>
        </p:txBody>
      </p:sp>
    </p:spTree>
    <p:extLst>
      <p:ext uri="{BB962C8B-B14F-4D97-AF65-F5344CB8AC3E}">
        <p14:creationId xmlns:p14="http://schemas.microsoft.com/office/powerpoint/2010/main" val="1243225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No Lines">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5" y="0"/>
            <a:ext cx="9142571" cy="6858000"/>
          </a:xfrm>
          <a:prstGeom prst="rect">
            <a:avLst/>
          </a:prstGeom>
        </p:spPr>
      </p:pic>
      <p:sp>
        <p:nvSpPr>
          <p:cNvPr id="2" name="Title 1"/>
          <p:cNvSpPr>
            <a:spLocks noGrp="1"/>
          </p:cNvSpPr>
          <p:nvPr>
            <p:ph type="title"/>
          </p:nvPr>
        </p:nvSpPr>
        <p:spPr>
          <a:xfrm>
            <a:off x="467545" y="1412776"/>
            <a:ext cx="3008313" cy="1090042"/>
          </a:xfrm>
        </p:spPr>
        <p:txBody>
          <a:bodyPr anchor="b"/>
          <a:lstStyle>
            <a:lvl1pPr algn="l">
              <a:defRPr sz="1500" b="1"/>
            </a:lvl1pPr>
          </a:lstStyle>
          <a:p>
            <a:r>
              <a:rPr lang="en-US"/>
              <a:t>Click to edit Master title style</a:t>
            </a:r>
            <a:endParaRPr lang="en-GB"/>
          </a:p>
        </p:txBody>
      </p:sp>
      <p:sp>
        <p:nvSpPr>
          <p:cNvPr id="3" name="Content Placeholder 2"/>
          <p:cNvSpPr>
            <a:spLocks noGrp="1"/>
          </p:cNvSpPr>
          <p:nvPr>
            <p:ph idx="1"/>
          </p:nvPr>
        </p:nvSpPr>
        <p:spPr>
          <a:xfrm>
            <a:off x="3575050" y="1412778"/>
            <a:ext cx="5111750" cy="471338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2492898"/>
            <a:ext cx="3008313" cy="363326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2963DD0A-86A4-47D2-B8EA-C0643EBB424A}" type="datetimeFigureOut">
              <a:rPr lang="en-GB" smtClean="0"/>
              <a:t>20/09/2023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2AB889-0AC5-4EB3-A89F-7214C3482B6E}" type="slidenum">
              <a:rPr lang="en-GB" smtClean="0"/>
              <a:t>‹#›</a:t>
            </a:fld>
            <a:endParaRPr lang="en-GB"/>
          </a:p>
        </p:txBody>
      </p:sp>
    </p:spTree>
    <p:extLst>
      <p:ext uri="{BB962C8B-B14F-4D97-AF65-F5344CB8AC3E}">
        <p14:creationId xmlns:p14="http://schemas.microsoft.com/office/powerpoint/2010/main" val="29298220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64" y="0"/>
            <a:ext cx="9142571" cy="6858000"/>
          </a:xfrm>
          <a:prstGeom prst="rect">
            <a:avLst/>
          </a:prstGeom>
        </p:spPr>
      </p:pic>
      <p:sp>
        <p:nvSpPr>
          <p:cNvPr id="2" name="Title 1"/>
          <p:cNvSpPr>
            <a:spLocks noGrp="1"/>
          </p:cNvSpPr>
          <p:nvPr>
            <p:ph type="title"/>
          </p:nvPr>
        </p:nvSpPr>
        <p:spPr>
          <a:xfrm>
            <a:off x="1763688" y="4221088"/>
            <a:ext cx="5486400" cy="566738"/>
          </a:xfrm>
        </p:spPr>
        <p:txBody>
          <a:bodyPr anchor="b"/>
          <a:lstStyle>
            <a:lvl1pPr algn="l">
              <a:defRPr sz="1500" b="1"/>
            </a:lvl1pPr>
          </a:lstStyle>
          <a:p>
            <a:r>
              <a:rPr lang="en-US"/>
              <a:t>Click to edit Master title style</a:t>
            </a:r>
            <a:endParaRPr lang="en-GB"/>
          </a:p>
        </p:txBody>
      </p:sp>
      <p:sp>
        <p:nvSpPr>
          <p:cNvPr id="3" name="Picture Placeholder 2"/>
          <p:cNvSpPr>
            <a:spLocks noGrp="1"/>
          </p:cNvSpPr>
          <p:nvPr>
            <p:ph type="pic" idx="1"/>
          </p:nvPr>
        </p:nvSpPr>
        <p:spPr>
          <a:xfrm>
            <a:off x="1792288" y="1052737"/>
            <a:ext cx="5486400" cy="309634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1763688" y="4869160"/>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2963DD0A-86A4-47D2-B8EA-C0643EBB424A}" type="datetimeFigureOut">
              <a:rPr lang="en-GB" smtClean="0"/>
              <a:t>20/09/2023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2AB889-0AC5-4EB3-A89F-7214C3482B6E}" type="slidenum">
              <a:rPr lang="en-GB" smtClean="0"/>
              <a:t>‹#›</a:t>
            </a:fld>
            <a:endParaRPr lang="en-GB"/>
          </a:p>
        </p:txBody>
      </p:sp>
    </p:spTree>
    <p:extLst>
      <p:ext uri="{BB962C8B-B14F-4D97-AF65-F5344CB8AC3E}">
        <p14:creationId xmlns:p14="http://schemas.microsoft.com/office/powerpoint/2010/main" val="13759596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No Lines">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5" y="0"/>
            <a:ext cx="9142571" cy="6858000"/>
          </a:xfrm>
          <a:prstGeom prst="rect">
            <a:avLst/>
          </a:prstGeom>
        </p:spPr>
      </p:pic>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endParaRPr lang="en-GB"/>
          </a:p>
        </p:txBody>
      </p:sp>
      <p:sp>
        <p:nvSpPr>
          <p:cNvPr id="3" name="Picture Placeholder 2"/>
          <p:cNvSpPr>
            <a:spLocks noGrp="1"/>
          </p:cNvSpPr>
          <p:nvPr>
            <p:ph type="pic" idx="1"/>
          </p:nvPr>
        </p:nvSpPr>
        <p:spPr>
          <a:xfrm>
            <a:off x="1792288" y="980729"/>
            <a:ext cx="5486400" cy="3746847"/>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2963DD0A-86A4-47D2-B8EA-C0643EBB424A}" type="datetimeFigureOut">
              <a:rPr lang="en-GB" smtClean="0"/>
              <a:t>20/09/2023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2AB889-0AC5-4EB3-A89F-7214C3482B6E}" type="slidenum">
              <a:rPr lang="en-GB" smtClean="0"/>
              <a:t>‹#›</a:t>
            </a:fld>
            <a:endParaRPr lang="en-GB"/>
          </a:p>
        </p:txBody>
      </p:sp>
    </p:spTree>
    <p:extLst>
      <p:ext uri="{BB962C8B-B14F-4D97-AF65-F5344CB8AC3E}">
        <p14:creationId xmlns:p14="http://schemas.microsoft.com/office/powerpoint/2010/main" val="121736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5" y="0"/>
            <a:ext cx="9142571" cy="6858000"/>
          </a:xfrm>
          <a:prstGeom prst="rect">
            <a:avLst/>
          </a:prstGeom>
        </p:spPr>
      </p:pic>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5" y="0"/>
            <a:ext cx="9142571" cy="6858000"/>
          </a:xfrm>
          <a:prstGeom prst="rect">
            <a:avLst/>
          </a:prstGeom>
        </p:spPr>
      </p:pic>
      <p:sp>
        <p:nvSpPr>
          <p:cNvPr id="2" name="Title 1"/>
          <p:cNvSpPr>
            <a:spLocks noGrp="1"/>
          </p:cNvSpPr>
          <p:nvPr>
            <p:ph type="ctrTitle"/>
          </p:nvPr>
        </p:nvSpPr>
        <p:spPr>
          <a:xfrm>
            <a:off x="685800" y="2130427"/>
            <a:ext cx="7772400" cy="1470025"/>
          </a:xfrm>
        </p:spPr>
        <p:txBody>
          <a:bodyPr>
            <a:normAutofit/>
          </a:bodyPr>
          <a:lstStyle>
            <a:lvl1pPr algn="l">
              <a:defRPr sz="2625" b="1">
                <a:solidFill>
                  <a:srgbClr val="800080"/>
                </a:solidFill>
              </a:defRPr>
            </a:lvl1pPr>
          </a:lstStyle>
          <a:p>
            <a:r>
              <a:rPr lang="en-US"/>
              <a:t>Click to edit Master title style</a:t>
            </a:r>
            <a:endParaRPr lang="en-GB"/>
          </a:p>
        </p:txBody>
      </p:sp>
      <p:sp>
        <p:nvSpPr>
          <p:cNvPr id="3" name="Subtitle 2"/>
          <p:cNvSpPr>
            <a:spLocks noGrp="1"/>
          </p:cNvSpPr>
          <p:nvPr>
            <p:ph type="subTitle" idx="1"/>
          </p:nvPr>
        </p:nvSpPr>
        <p:spPr>
          <a:xfrm>
            <a:off x="683568" y="3717032"/>
            <a:ext cx="7776864" cy="1752600"/>
          </a:xfrm>
        </p:spPr>
        <p:txBody>
          <a:bodyPr/>
          <a:lstStyle>
            <a:lvl1pPr marL="0" indent="0" algn="l">
              <a:buNone/>
              <a:defRPr sz="1875">
                <a:solidFill>
                  <a:srgbClr val="800080"/>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50966D0-BCB0-475D-A12E-3082E624A064}"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86E950-C8A9-47F1-8DA5-B7262B1B9AFD}" type="slidenum">
              <a:rPr lang="en-GB" smtClean="0"/>
              <a:t>‹#›</a:t>
            </a:fld>
            <a:endParaRPr lang="en-GB"/>
          </a:p>
        </p:txBody>
      </p:sp>
    </p:spTree>
    <p:extLst>
      <p:ext uri="{BB962C8B-B14F-4D97-AF65-F5344CB8AC3E}">
        <p14:creationId xmlns:p14="http://schemas.microsoft.com/office/powerpoint/2010/main" val="28467312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50966D0-BCB0-475D-A12E-3082E624A064}"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86E950-C8A9-47F1-8DA5-B7262B1B9AFD}" type="slidenum">
              <a:rPr lang="en-GB" smtClean="0"/>
              <a:t>‹#›</a:t>
            </a:fld>
            <a:endParaRPr lang="en-GB"/>
          </a:p>
        </p:txBody>
      </p:sp>
    </p:spTree>
    <p:extLst>
      <p:ext uri="{BB962C8B-B14F-4D97-AF65-F5344CB8AC3E}">
        <p14:creationId xmlns:p14="http://schemas.microsoft.com/office/powerpoint/2010/main" val="24467625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2" name="Title 1"/>
          <p:cNvSpPr>
            <a:spLocks noGrp="1"/>
          </p:cNvSpPr>
          <p:nvPr>
            <p:ph type="title"/>
          </p:nvPr>
        </p:nvSpPr>
        <p:spPr>
          <a:xfrm>
            <a:off x="457200" y="274638"/>
            <a:ext cx="5050904" cy="1143000"/>
          </a:xfrm>
        </p:spPr>
        <p:txBody>
          <a:bodyPr/>
          <a:lstStyle/>
          <a:p>
            <a:r>
              <a:rPr lang="en-US"/>
              <a:t>Click to edit Master title style</a:t>
            </a:r>
            <a:endParaRPr lang="en-GB"/>
          </a:p>
        </p:txBody>
      </p:sp>
      <p:sp>
        <p:nvSpPr>
          <p:cNvPr id="3" name="Content Placeholder 2"/>
          <p:cNvSpPr>
            <a:spLocks noGrp="1"/>
          </p:cNvSpPr>
          <p:nvPr>
            <p:ph idx="1"/>
          </p:nvPr>
        </p:nvSpPr>
        <p:spPr>
          <a:xfrm>
            <a:off x="457200" y="1600201"/>
            <a:ext cx="8229600" cy="39170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963DD0A-86A4-47D2-B8EA-C0643EBB424A}"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2AB889-0AC5-4EB3-A89F-7214C3482B6E}" type="slidenum">
              <a:rPr lang="en-GB" smtClean="0"/>
              <a:t>‹#›</a:t>
            </a:fld>
            <a:endParaRPr lang="en-GB"/>
          </a:p>
        </p:txBody>
      </p:sp>
    </p:spTree>
    <p:extLst>
      <p:ext uri="{BB962C8B-B14F-4D97-AF65-F5344CB8AC3E}">
        <p14:creationId xmlns:p14="http://schemas.microsoft.com/office/powerpoint/2010/main" val="7667495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No Line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2" name="Title 1"/>
          <p:cNvSpPr>
            <a:spLocks noGrp="1"/>
          </p:cNvSpPr>
          <p:nvPr>
            <p:ph type="title"/>
          </p:nvPr>
        </p:nvSpPr>
        <p:spPr>
          <a:xfrm>
            <a:off x="457200" y="274638"/>
            <a:ext cx="5050904" cy="1143000"/>
          </a:xfrm>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963DD0A-86A4-47D2-B8EA-C0643EBB424A}"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2AB889-0AC5-4EB3-A89F-7214C3482B6E}" type="slidenum">
              <a:rPr lang="en-GB" smtClean="0"/>
              <a:t>‹#›</a:t>
            </a:fld>
            <a:endParaRPr lang="en-GB"/>
          </a:p>
        </p:txBody>
      </p:sp>
    </p:spTree>
    <p:extLst>
      <p:ext uri="{BB962C8B-B14F-4D97-AF65-F5344CB8AC3E}">
        <p14:creationId xmlns:p14="http://schemas.microsoft.com/office/powerpoint/2010/main" val="12432253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2" name="Title 1"/>
          <p:cNvSpPr>
            <a:spLocks noGrp="1"/>
          </p:cNvSpPr>
          <p:nvPr>
            <p:ph type="title"/>
          </p:nvPr>
        </p:nvSpPr>
        <p:spPr>
          <a:xfrm>
            <a:off x="457200" y="274638"/>
            <a:ext cx="5122912" cy="1143000"/>
          </a:xfrm>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1"/>
            <a:ext cx="4038600" cy="384502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1"/>
            <a:ext cx="4038600" cy="384502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963DD0A-86A4-47D2-B8EA-C0643EBB424A}" type="datetimeFigureOut">
              <a:rPr lang="en-GB" smtClean="0"/>
              <a:t>20/09/2023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2AB889-0AC5-4EB3-A89F-7214C3482B6E}" type="slidenum">
              <a:rPr lang="en-GB" smtClean="0"/>
              <a:t>‹#›</a:t>
            </a:fld>
            <a:endParaRPr lang="en-GB"/>
          </a:p>
        </p:txBody>
      </p:sp>
    </p:spTree>
    <p:extLst>
      <p:ext uri="{BB962C8B-B14F-4D97-AF65-F5344CB8AC3E}">
        <p14:creationId xmlns:p14="http://schemas.microsoft.com/office/powerpoint/2010/main" val="48794465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No Lines">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2" name="Title 1"/>
          <p:cNvSpPr>
            <a:spLocks noGrp="1"/>
          </p:cNvSpPr>
          <p:nvPr>
            <p:ph type="title"/>
          </p:nvPr>
        </p:nvSpPr>
        <p:spPr>
          <a:xfrm>
            <a:off x="457200" y="274638"/>
            <a:ext cx="5050904" cy="1143000"/>
          </a:xfrm>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963DD0A-86A4-47D2-B8EA-C0643EBB424A}" type="datetimeFigureOut">
              <a:rPr lang="en-GB" smtClean="0"/>
              <a:t>20/09/2023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2AB889-0AC5-4EB3-A89F-7214C3482B6E}" type="slidenum">
              <a:rPr lang="en-GB" smtClean="0"/>
              <a:t>‹#›</a:t>
            </a:fld>
            <a:endParaRPr lang="en-GB"/>
          </a:p>
        </p:txBody>
      </p:sp>
    </p:spTree>
    <p:extLst>
      <p:ext uri="{BB962C8B-B14F-4D97-AF65-F5344CB8AC3E}">
        <p14:creationId xmlns:p14="http://schemas.microsoft.com/office/powerpoint/2010/main" val="226569040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2" name="Title 1"/>
          <p:cNvSpPr>
            <a:spLocks noGrp="1"/>
          </p:cNvSpPr>
          <p:nvPr>
            <p:ph type="title"/>
          </p:nvPr>
        </p:nvSpPr>
        <p:spPr>
          <a:xfrm>
            <a:off x="457200" y="274638"/>
            <a:ext cx="5122912"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34235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34235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963DD0A-86A4-47D2-B8EA-C0643EBB424A}" type="datetimeFigureOut">
              <a:rPr lang="en-GB" smtClean="0"/>
              <a:t>20/09/2023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12AB889-0AC5-4EB3-A89F-7214C3482B6E}" type="slidenum">
              <a:rPr lang="en-GB" smtClean="0"/>
              <a:t>‹#›</a:t>
            </a:fld>
            <a:endParaRPr lang="en-GB"/>
          </a:p>
        </p:txBody>
      </p:sp>
    </p:spTree>
    <p:extLst>
      <p:ext uri="{BB962C8B-B14F-4D97-AF65-F5344CB8AC3E}">
        <p14:creationId xmlns:p14="http://schemas.microsoft.com/office/powerpoint/2010/main" val="3668171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2" name="Title 1"/>
          <p:cNvSpPr>
            <a:spLocks noGrp="1"/>
          </p:cNvSpPr>
          <p:nvPr>
            <p:ph type="title"/>
          </p:nvPr>
        </p:nvSpPr>
        <p:spPr>
          <a:xfrm>
            <a:off x="457200" y="274638"/>
            <a:ext cx="5122912" cy="1143000"/>
          </a:xfrm>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1"/>
            <a:ext cx="4038600" cy="384502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1"/>
            <a:ext cx="4038600" cy="384502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963DD0A-86A4-47D2-B8EA-C0643EBB424A}" type="datetimeFigureOut">
              <a:rPr lang="en-GB" smtClean="0"/>
              <a:t>20/09/2023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2AB889-0AC5-4EB3-A89F-7214C3482B6E}" type="slidenum">
              <a:rPr lang="en-GB" smtClean="0"/>
              <a:t>‹#›</a:t>
            </a:fld>
            <a:endParaRPr lang="en-GB"/>
          </a:p>
        </p:txBody>
      </p:sp>
    </p:spTree>
    <p:extLst>
      <p:ext uri="{BB962C8B-B14F-4D97-AF65-F5344CB8AC3E}">
        <p14:creationId xmlns:p14="http://schemas.microsoft.com/office/powerpoint/2010/main" val="4879446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No Lines">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2" name="Title 1"/>
          <p:cNvSpPr>
            <a:spLocks noGrp="1"/>
          </p:cNvSpPr>
          <p:nvPr>
            <p:ph type="title"/>
          </p:nvPr>
        </p:nvSpPr>
        <p:spPr>
          <a:xfrm>
            <a:off x="457200" y="274638"/>
            <a:ext cx="5050904"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963DD0A-86A4-47D2-B8EA-C0643EBB424A}" type="datetimeFigureOut">
              <a:rPr lang="en-GB" smtClean="0"/>
              <a:t>20/09/2023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12AB889-0AC5-4EB3-A89F-7214C3482B6E}" type="slidenum">
              <a:rPr lang="en-GB" smtClean="0"/>
              <a:t>‹#›</a:t>
            </a:fld>
            <a:endParaRPr lang="en-GB"/>
          </a:p>
        </p:txBody>
      </p:sp>
    </p:spTree>
    <p:extLst>
      <p:ext uri="{BB962C8B-B14F-4D97-AF65-F5344CB8AC3E}">
        <p14:creationId xmlns:p14="http://schemas.microsoft.com/office/powerpoint/2010/main" val="37093559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2" name="Title 1"/>
          <p:cNvSpPr>
            <a:spLocks noGrp="1"/>
          </p:cNvSpPr>
          <p:nvPr>
            <p:ph type="title"/>
          </p:nvPr>
        </p:nvSpPr>
        <p:spPr>
          <a:xfrm>
            <a:off x="467544" y="1340768"/>
            <a:ext cx="3008313" cy="1090042"/>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1340769"/>
            <a:ext cx="5111750" cy="424847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2492895"/>
            <a:ext cx="3008313" cy="309634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963DD0A-86A4-47D2-B8EA-C0643EBB424A}" type="datetimeFigureOut">
              <a:rPr lang="en-GB" smtClean="0"/>
              <a:t>20/09/2023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2AB889-0AC5-4EB3-A89F-7214C3482B6E}" type="slidenum">
              <a:rPr lang="en-GB" smtClean="0"/>
              <a:t>‹#›</a:t>
            </a:fld>
            <a:endParaRPr lang="en-GB"/>
          </a:p>
        </p:txBody>
      </p:sp>
    </p:spTree>
    <p:extLst>
      <p:ext uri="{BB962C8B-B14F-4D97-AF65-F5344CB8AC3E}">
        <p14:creationId xmlns:p14="http://schemas.microsoft.com/office/powerpoint/2010/main" val="286562732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No Lines">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2" name="Title 1"/>
          <p:cNvSpPr>
            <a:spLocks noGrp="1"/>
          </p:cNvSpPr>
          <p:nvPr>
            <p:ph type="title"/>
          </p:nvPr>
        </p:nvSpPr>
        <p:spPr>
          <a:xfrm>
            <a:off x="467544" y="1412776"/>
            <a:ext cx="3008313" cy="1090042"/>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1412776"/>
            <a:ext cx="5111750" cy="47133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2492896"/>
            <a:ext cx="3008313" cy="363326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963DD0A-86A4-47D2-B8EA-C0643EBB424A}" type="datetimeFigureOut">
              <a:rPr lang="en-GB" smtClean="0"/>
              <a:t>20/09/2023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2AB889-0AC5-4EB3-A89F-7214C3482B6E}" type="slidenum">
              <a:rPr lang="en-GB" smtClean="0"/>
              <a:t>‹#›</a:t>
            </a:fld>
            <a:endParaRPr lang="en-GB"/>
          </a:p>
        </p:txBody>
      </p:sp>
    </p:spTree>
    <p:extLst>
      <p:ext uri="{BB962C8B-B14F-4D97-AF65-F5344CB8AC3E}">
        <p14:creationId xmlns:p14="http://schemas.microsoft.com/office/powerpoint/2010/main" val="93752736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63" y="0"/>
            <a:ext cx="9142571" cy="6858000"/>
          </a:xfrm>
          <a:prstGeom prst="rect">
            <a:avLst/>
          </a:prstGeom>
        </p:spPr>
      </p:pic>
      <p:sp>
        <p:nvSpPr>
          <p:cNvPr id="2" name="Title 1"/>
          <p:cNvSpPr>
            <a:spLocks noGrp="1"/>
          </p:cNvSpPr>
          <p:nvPr>
            <p:ph type="title"/>
          </p:nvPr>
        </p:nvSpPr>
        <p:spPr>
          <a:xfrm>
            <a:off x="1763688" y="4221088"/>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1052735"/>
            <a:ext cx="5486400" cy="309634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63688" y="4869160"/>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963DD0A-86A4-47D2-B8EA-C0643EBB424A}" type="datetimeFigureOut">
              <a:rPr lang="en-GB" smtClean="0"/>
              <a:t>20/09/2023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2AB889-0AC5-4EB3-A89F-7214C3482B6E}" type="slidenum">
              <a:rPr lang="en-GB" smtClean="0"/>
              <a:t>‹#›</a:t>
            </a:fld>
            <a:endParaRPr lang="en-GB"/>
          </a:p>
        </p:txBody>
      </p:sp>
    </p:spTree>
    <p:extLst>
      <p:ext uri="{BB962C8B-B14F-4D97-AF65-F5344CB8AC3E}">
        <p14:creationId xmlns:p14="http://schemas.microsoft.com/office/powerpoint/2010/main" val="553535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No Lines">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980727"/>
            <a:ext cx="5486400" cy="374684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963DD0A-86A4-47D2-B8EA-C0643EBB424A}" type="datetimeFigureOut">
              <a:rPr lang="en-GB" smtClean="0"/>
              <a:t>20/09/2023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2AB889-0AC5-4EB3-A89F-7214C3482B6E}" type="slidenum">
              <a:rPr lang="en-GB" smtClean="0"/>
              <a:t>‹#›</a:t>
            </a:fld>
            <a:endParaRPr lang="en-GB"/>
          </a:p>
        </p:txBody>
      </p:sp>
    </p:spTree>
    <p:extLst>
      <p:ext uri="{BB962C8B-B14F-4D97-AF65-F5344CB8AC3E}">
        <p14:creationId xmlns:p14="http://schemas.microsoft.com/office/powerpoint/2010/main" val="302565109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50966D0-BCB0-475D-A12E-3082E624A064}"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86E950-C8A9-47F1-8DA5-B7262B1B9AFD}" type="slidenum">
              <a:rPr lang="en-GB" smtClean="0"/>
              <a:t>‹#›</a:t>
            </a:fld>
            <a:endParaRPr lang="en-GB"/>
          </a:p>
        </p:txBody>
      </p:sp>
    </p:spTree>
    <p:extLst>
      <p:ext uri="{BB962C8B-B14F-4D97-AF65-F5344CB8AC3E}">
        <p14:creationId xmlns:p14="http://schemas.microsoft.com/office/powerpoint/2010/main" val="2377263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No Lines">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2" name="Title 1"/>
          <p:cNvSpPr>
            <a:spLocks noGrp="1"/>
          </p:cNvSpPr>
          <p:nvPr>
            <p:ph type="title"/>
          </p:nvPr>
        </p:nvSpPr>
        <p:spPr>
          <a:xfrm>
            <a:off x="457200" y="274638"/>
            <a:ext cx="5050904" cy="1143000"/>
          </a:xfrm>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963DD0A-86A4-47D2-B8EA-C0643EBB424A}" type="datetimeFigureOut">
              <a:rPr lang="en-GB" smtClean="0"/>
              <a:t>20/09/2023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2AB889-0AC5-4EB3-A89F-7214C3482B6E}" type="slidenum">
              <a:rPr lang="en-GB" smtClean="0"/>
              <a:t>‹#›</a:t>
            </a:fld>
            <a:endParaRPr lang="en-GB"/>
          </a:p>
        </p:txBody>
      </p:sp>
    </p:spTree>
    <p:extLst>
      <p:ext uri="{BB962C8B-B14F-4D97-AF65-F5344CB8AC3E}">
        <p14:creationId xmlns:p14="http://schemas.microsoft.com/office/powerpoint/2010/main" val="2265690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2" name="Title 1"/>
          <p:cNvSpPr>
            <a:spLocks noGrp="1"/>
          </p:cNvSpPr>
          <p:nvPr>
            <p:ph type="title"/>
          </p:nvPr>
        </p:nvSpPr>
        <p:spPr>
          <a:xfrm>
            <a:off x="457200" y="274638"/>
            <a:ext cx="5122912"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34235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34235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963DD0A-86A4-47D2-B8EA-C0643EBB424A}" type="datetimeFigureOut">
              <a:rPr lang="en-GB" smtClean="0"/>
              <a:t>20/09/2023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12AB889-0AC5-4EB3-A89F-7214C3482B6E}" type="slidenum">
              <a:rPr lang="en-GB" smtClean="0"/>
              <a:t>‹#›</a:t>
            </a:fld>
            <a:endParaRPr lang="en-GB"/>
          </a:p>
        </p:txBody>
      </p:sp>
    </p:spTree>
    <p:extLst>
      <p:ext uri="{BB962C8B-B14F-4D97-AF65-F5344CB8AC3E}">
        <p14:creationId xmlns:p14="http://schemas.microsoft.com/office/powerpoint/2010/main" val="3668171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No Lines">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2" name="Title 1"/>
          <p:cNvSpPr>
            <a:spLocks noGrp="1"/>
          </p:cNvSpPr>
          <p:nvPr>
            <p:ph type="title"/>
          </p:nvPr>
        </p:nvSpPr>
        <p:spPr>
          <a:xfrm>
            <a:off x="457200" y="274638"/>
            <a:ext cx="5050904"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963DD0A-86A4-47D2-B8EA-C0643EBB424A}" type="datetimeFigureOut">
              <a:rPr lang="en-GB" smtClean="0"/>
              <a:t>20/09/2023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12AB889-0AC5-4EB3-A89F-7214C3482B6E}" type="slidenum">
              <a:rPr lang="en-GB" smtClean="0"/>
              <a:t>‹#›</a:t>
            </a:fld>
            <a:endParaRPr lang="en-GB"/>
          </a:p>
        </p:txBody>
      </p:sp>
    </p:spTree>
    <p:extLst>
      <p:ext uri="{BB962C8B-B14F-4D97-AF65-F5344CB8AC3E}">
        <p14:creationId xmlns:p14="http://schemas.microsoft.com/office/powerpoint/2010/main" val="3709355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2" name="Title 1"/>
          <p:cNvSpPr>
            <a:spLocks noGrp="1"/>
          </p:cNvSpPr>
          <p:nvPr>
            <p:ph type="title"/>
          </p:nvPr>
        </p:nvSpPr>
        <p:spPr>
          <a:xfrm>
            <a:off x="467544" y="1340768"/>
            <a:ext cx="3008313" cy="1090042"/>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1340769"/>
            <a:ext cx="5111750" cy="424847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2492895"/>
            <a:ext cx="3008313" cy="309634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963DD0A-86A4-47D2-B8EA-C0643EBB424A}" type="datetimeFigureOut">
              <a:rPr lang="en-GB" smtClean="0"/>
              <a:t>20/09/2023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2AB889-0AC5-4EB3-A89F-7214C3482B6E}" type="slidenum">
              <a:rPr lang="en-GB" smtClean="0"/>
              <a:t>‹#›</a:t>
            </a:fld>
            <a:endParaRPr lang="en-GB"/>
          </a:p>
        </p:txBody>
      </p:sp>
    </p:spTree>
    <p:extLst>
      <p:ext uri="{BB962C8B-B14F-4D97-AF65-F5344CB8AC3E}">
        <p14:creationId xmlns:p14="http://schemas.microsoft.com/office/powerpoint/2010/main" val="2865627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No Lines">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2" name="Title 1"/>
          <p:cNvSpPr>
            <a:spLocks noGrp="1"/>
          </p:cNvSpPr>
          <p:nvPr>
            <p:ph type="title"/>
          </p:nvPr>
        </p:nvSpPr>
        <p:spPr>
          <a:xfrm>
            <a:off x="467544" y="1412776"/>
            <a:ext cx="3008313" cy="1090042"/>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1412776"/>
            <a:ext cx="5111750" cy="47133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2492896"/>
            <a:ext cx="3008313" cy="363326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963DD0A-86A4-47D2-B8EA-C0643EBB424A}" type="datetimeFigureOut">
              <a:rPr lang="en-GB" smtClean="0"/>
              <a:t>20/09/2023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2AB889-0AC5-4EB3-A89F-7214C3482B6E}" type="slidenum">
              <a:rPr lang="en-GB" smtClean="0"/>
              <a:t>‹#›</a:t>
            </a:fld>
            <a:endParaRPr lang="en-GB"/>
          </a:p>
        </p:txBody>
      </p:sp>
    </p:spTree>
    <p:extLst>
      <p:ext uri="{BB962C8B-B14F-4D97-AF65-F5344CB8AC3E}">
        <p14:creationId xmlns:p14="http://schemas.microsoft.com/office/powerpoint/2010/main" val="937527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63" y="0"/>
            <a:ext cx="9142571" cy="6858000"/>
          </a:xfrm>
          <a:prstGeom prst="rect">
            <a:avLst/>
          </a:prstGeom>
        </p:spPr>
      </p:pic>
      <p:sp>
        <p:nvSpPr>
          <p:cNvPr id="2" name="Title 1"/>
          <p:cNvSpPr>
            <a:spLocks noGrp="1"/>
          </p:cNvSpPr>
          <p:nvPr>
            <p:ph type="title"/>
          </p:nvPr>
        </p:nvSpPr>
        <p:spPr>
          <a:xfrm>
            <a:off x="1763688" y="4221088"/>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1052735"/>
            <a:ext cx="5486400" cy="309634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63688" y="4869160"/>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963DD0A-86A4-47D2-B8EA-C0643EBB424A}" type="datetimeFigureOut">
              <a:rPr lang="en-GB" smtClean="0"/>
              <a:t>20/09/2023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2AB889-0AC5-4EB3-A89F-7214C3482B6E}" type="slidenum">
              <a:rPr lang="en-GB" smtClean="0"/>
              <a:t>‹#›</a:t>
            </a:fld>
            <a:endParaRPr lang="en-GB"/>
          </a:p>
        </p:txBody>
      </p:sp>
    </p:spTree>
    <p:extLst>
      <p:ext uri="{BB962C8B-B14F-4D97-AF65-F5344CB8AC3E}">
        <p14:creationId xmlns:p14="http://schemas.microsoft.com/office/powerpoint/2010/main" val="5535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image" Target="../media/image1.jpe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4"/>
        </a:soli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800080"/>
                </a:solidFill>
              </a:defRPr>
            </a:lvl1pPr>
          </a:lstStyle>
          <a:p>
            <a:fld id="{2963DD0A-86A4-47D2-B8EA-C0643EBB424A}" type="datetimeFigureOut">
              <a:rPr lang="en-GB" smtClean="0"/>
              <a:pPr/>
              <a:t>20/09/2023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rgbClr val="800080"/>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800080"/>
                </a:solidFill>
              </a:defRPr>
            </a:lvl1pPr>
          </a:lstStyle>
          <a:p>
            <a:fld id="{112AB889-0AC5-4EB3-A89F-7214C3482B6E}" type="slidenum">
              <a:rPr lang="en-GB" smtClean="0"/>
              <a:pPr/>
              <a:t>‹#›</a:t>
            </a:fld>
            <a:endParaRPr lang="en-GB"/>
          </a:p>
        </p:txBody>
      </p:sp>
      <p:sp>
        <p:nvSpPr>
          <p:cNvPr id="9" name="TextBox 8">
            <a:extLst>
              <a:ext uri="{FF2B5EF4-FFF2-40B4-BE49-F238E27FC236}">
                <a16:creationId xmlns:a16="http://schemas.microsoft.com/office/drawing/2014/main" id="{A6ADDA3C-C781-8A02-51C9-E55F0858573D}"/>
              </a:ext>
            </a:extLst>
          </p:cNvPr>
          <p:cNvSpPr txBox="1"/>
          <p:nvPr>
            <p:extLst>
              <p:ext uri="{1162E1C5-73C7-4A58-AE30-91384D911F3F}">
                <p184:classification xmlns:p184="http://schemas.microsoft.com/office/powerpoint/2018/4/main" val="ftr"/>
              </p:ext>
            </p:extLst>
          </p:nvPr>
        </p:nvSpPr>
        <p:spPr>
          <a:xfrm>
            <a:off x="4223512" y="6705600"/>
            <a:ext cx="725488" cy="152400"/>
          </a:xfrm>
          <a:prstGeom prst="rect">
            <a:avLst/>
          </a:prstGeom>
        </p:spPr>
        <p:txBody>
          <a:bodyPr horzOverflow="overflow" lIns="0" tIns="0" rIns="0" bIns="0">
            <a:spAutoFit/>
          </a:bodyPr>
          <a:lstStyle/>
          <a:p>
            <a:pPr algn="ctr"/>
            <a:r>
              <a:rPr lang="en-GB" sz="1000">
                <a:solidFill>
                  <a:srgbClr val="000000"/>
                </a:solidFill>
                <a:latin typeface="Calibri" panose="020F0502020204030204" pitchFamily="34" charset="0"/>
                <a:cs typeface="Calibri" panose="020F0502020204030204" pitchFamily="34" charset="0"/>
              </a:rPr>
              <a:t>CONTROLLED</a:t>
            </a:r>
          </a:p>
        </p:txBody>
      </p:sp>
    </p:spTree>
    <p:extLst>
      <p:ext uri="{BB962C8B-B14F-4D97-AF65-F5344CB8AC3E}">
        <p14:creationId xmlns:p14="http://schemas.microsoft.com/office/powerpoint/2010/main" val="3119687134"/>
      </p:ext>
    </p:extLst>
  </p:cSld>
  <p:clrMap bg1="lt1" tx1="dk1" bg2="lt2" tx2="dk2" accent1="accent1" accent2="accent2" accent3="accent3" accent4="accent4" accent5="accent5" accent6="accent6" hlink="hlink" folHlink="folHlink"/>
  <p:sldLayoutIdLst>
    <p:sldLayoutId id="2147483653" r:id="rId1"/>
    <p:sldLayoutId id="2147483663" r:id="rId2"/>
    <p:sldLayoutId id="2147483655" r:id="rId3"/>
    <p:sldLayoutId id="2147483664" r:id="rId4"/>
    <p:sldLayoutId id="2147483656" r:id="rId5"/>
    <p:sldLayoutId id="2147483665" r:id="rId6"/>
    <p:sldLayoutId id="2147483659" r:id="rId7"/>
    <p:sldLayoutId id="2147483666" r:id="rId8"/>
    <p:sldLayoutId id="2147483660" r:id="rId9"/>
    <p:sldLayoutId id="2147483667" r:id="rId10"/>
    <p:sldLayoutId id="2147483668" r:id="rId11"/>
    <p:sldLayoutId id="2147483650" r:id="rId12"/>
  </p:sldLayoutIdLst>
  <p:txStyles>
    <p:titleStyle>
      <a:lvl1pPr algn="l" defTabSz="914400" rtl="0" eaLnBrk="1" latinLnBrk="0" hangingPunct="1">
        <a:spcBef>
          <a:spcPct val="0"/>
        </a:spcBef>
        <a:buNone/>
        <a:defRPr sz="3500" b="1" kern="1200">
          <a:solidFill>
            <a:srgbClr val="800080"/>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rgbClr val="800080"/>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800080"/>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800080"/>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800080"/>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80008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4"/>
        </a:soli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715" y="0"/>
            <a:ext cx="9142571"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rgbClr val="800080"/>
                </a:solidFill>
              </a:defRPr>
            </a:lvl1pPr>
          </a:lstStyle>
          <a:p>
            <a:fld id="{2963DD0A-86A4-47D2-B8EA-C0643EBB424A}" type="datetimeFigureOut">
              <a:rPr lang="en-GB" smtClean="0"/>
              <a:pPr/>
              <a:t>20/09/2023</a:t>
            </a:fld>
            <a:endParaRPr lang="en-GB"/>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rgbClr val="800080"/>
                </a:solidFill>
              </a:defRPr>
            </a:lvl1pPr>
          </a:lstStyle>
          <a:p>
            <a:endParaRPr lang="en-GB"/>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900">
                <a:solidFill>
                  <a:srgbClr val="800080"/>
                </a:solidFill>
              </a:defRPr>
            </a:lvl1pPr>
          </a:lstStyle>
          <a:p>
            <a:fld id="{112AB889-0AC5-4EB3-A89F-7214C3482B6E}" type="slidenum">
              <a:rPr lang="en-GB" smtClean="0"/>
              <a:pPr/>
              <a:t>‹#›</a:t>
            </a:fld>
            <a:endParaRPr lang="en-GB"/>
          </a:p>
        </p:txBody>
      </p:sp>
      <p:sp>
        <p:nvSpPr>
          <p:cNvPr id="9" name="TextBox 8">
            <a:extLst>
              <a:ext uri="{FF2B5EF4-FFF2-40B4-BE49-F238E27FC236}">
                <a16:creationId xmlns:a16="http://schemas.microsoft.com/office/drawing/2014/main" id="{A6ADDA3C-C781-8A02-51C9-E55F0858573D}"/>
              </a:ext>
            </a:extLst>
          </p:cNvPr>
          <p:cNvSpPr txBox="1"/>
          <p:nvPr>
            <p:extLst>
              <p:ext uri="{1162E1C5-73C7-4A58-AE30-91384D911F3F}">
                <p184:classification xmlns:p184="http://schemas.microsoft.com/office/powerpoint/2018/4/main" val="ftr"/>
              </p:ext>
            </p:extLst>
          </p:nvPr>
        </p:nvSpPr>
        <p:spPr>
          <a:xfrm>
            <a:off x="4310634" y="6705600"/>
            <a:ext cx="544116" cy="115416"/>
          </a:xfrm>
          <a:prstGeom prst="rect">
            <a:avLst/>
          </a:prstGeom>
        </p:spPr>
        <p:txBody>
          <a:bodyPr horzOverflow="overflow" lIns="0" tIns="0" rIns="0" bIns="0">
            <a:spAutoFit/>
          </a:bodyPr>
          <a:lstStyle/>
          <a:p>
            <a:pPr algn="l"/>
            <a:r>
              <a:rPr lang="en-GB" sz="750">
                <a:solidFill>
                  <a:srgbClr val="000000"/>
                </a:solidFill>
                <a:latin typeface="Calibri" panose="020F0502020204030204" pitchFamily="34" charset="0"/>
                <a:cs typeface="Calibri" panose="020F0502020204030204" pitchFamily="34" charset="0"/>
              </a:rPr>
              <a:t>CONTROLLED</a:t>
            </a:r>
          </a:p>
        </p:txBody>
      </p:sp>
    </p:spTree>
    <p:extLst>
      <p:ext uri="{BB962C8B-B14F-4D97-AF65-F5344CB8AC3E}">
        <p14:creationId xmlns:p14="http://schemas.microsoft.com/office/powerpoint/2010/main" val="1456277950"/>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Lst>
  <p:txStyles>
    <p:titleStyle>
      <a:lvl1pPr algn="l" defTabSz="685800" rtl="0" eaLnBrk="1" latinLnBrk="0" hangingPunct="1">
        <a:spcBef>
          <a:spcPct val="0"/>
        </a:spcBef>
        <a:buNone/>
        <a:defRPr sz="2625" b="1" kern="1200">
          <a:solidFill>
            <a:srgbClr val="800080"/>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rgbClr val="800080"/>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rgbClr val="800080"/>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rgbClr val="800080"/>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rgbClr val="800080"/>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rgbClr val="800080"/>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800080"/>
                </a:solidFill>
              </a:defRPr>
            </a:lvl1pPr>
          </a:lstStyle>
          <a:p>
            <a:fld id="{2963DD0A-86A4-47D2-B8EA-C0643EBB424A}" type="datetimeFigureOut">
              <a:rPr lang="en-GB" smtClean="0"/>
              <a:pPr/>
              <a:t>20/09/2023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rgbClr val="800080"/>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800080"/>
                </a:solidFill>
              </a:defRPr>
            </a:lvl1pPr>
          </a:lstStyle>
          <a:p>
            <a:fld id="{112AB889-0AC5-4EB3-A89F-7214C3482B6E}" type="slidenum">
              <a:rPr lang="en-GB" smtClean="0"/>
              <a:pPr/>
              <a:t>‹#›</a:t>
            </a:fld>
            <a:endParaRPr lang="en-GB"/>
          </a:p>
        </p:txBody>
      </p:sp>
      <p:sp>
        <p:nvSpPr>
          <p:cNvPr id="9" name="TextBox 8">
            <a:extLst>
              <a:ext uri="{FF2B5EF4-FFF2-40B4-BE49-F238E27FC236}">
                <a16:creationId xmlns:a16="http://schemas.microsoft.com/office/drawing/2014/main" id="{A6ADDA3C-C781-8A02-51C9-E55F0858573D}"/>
              </a:ext>
            </a:extLst>
          </p:cNvPr>
          <p:cNvSpPr txBox="1"/>
          <p:nvPr>
            <p:extLst>
              <p:ext uri="{1162E1C5-73C7-4A58-AE30-91384D911F3F}">
                <p184:classification xmlns:p184="http://schemas.microsoft.com/office/powerpoint/2018/4/main" val="ftr"/>
              </p:ext>
            </p:extLst>
          </p:nvPr>
        </p:nvSpPr>
        <p:spPr>
          <a:xfrm>
            <a:off x="4223512" y="6705600"/>
            <a:ext cx="725488" cy="152400"/>
          </a:xfrm>
          <a:prstGeom prst="rect">
            <a:avLst/>
          </a:prstGeom>
        </p:spPr>
        <p:txBody>
          <a:bodyPr horzOverflow="overflow" lIns="0" tIns="0" rIns="0" bIns="0">
            <a:spAutoFit/>
          </a:bodyPr>
          <a:lstStyle/>
          <a:p>
            <a:pPr algn="ctr"/>
            <a:r>
              <a:rPr lang="en-GB" sz="1000">
                <a:solidFill>
                  <a:srgbClr val="000000"/>
                </a:solidFill>
                <a:latin typeface="Calibri" panose="020F0502020204030204" pitchFamily="34" charset="0"/>
                <a:cs typeface="Calibri" panose="020F0502020204030204" pitchFamily="34" charset="0"/>
              </a:rPr>
              <a:t>CONTROLLED</a:t>
            </a:r>
          </a:p>
        </p:txBody>
      </p:sp>
    </p:spTree>
    <p:extLst>
      <p:ext uri="{BB962C8B-B14F-4D97-AF65-F5344CB8AC3E}">
        <p14:creationId xmlns:p14="http://schemas.microsoft.com/office/powerpoint/2010/main" val="3119687134"/>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4" r:id="rId11"/>
  </p:sldLayoutIdLst>
  <p:txStyles>
    <p:titleStyle>
      <a:lvl1pPr algn="l" defTabSz="914400" rtl="0" eaLnBrk="1" latinLnBrk="0" hangingPunct="1">
        <a:spcBef>
          <a:spcPct val="0"/>
        </a:spcBef>
        <a:buNone/>
        <a:defRPr sz="3500" b="1" kern="1200">
          <a:solidFill>
            <a:srgbClr val="800080"/>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rgbClr val="800080"/>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800080"/>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800080"/>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800080"/>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80008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3" name="Subtitle 2"/>
          <p:cNvSpPr>
            <a:spLocks noGrp="1"/>
          </p:cNvSpPr>
          <p:nvPr>
            <p:ph type="subTitle" idx="1"/>
          </p:nvPr>
        </p:nvSpPr>
        <p:spPr>
          <a:xfrm>
            <a:off x="251520" y="5691113"/>
            <a:ext cx="5574323" cy="1002655"/>
          </a:xfrm>
        </p:spPr>
        <p:txBody>
          <a:bodyPr vert="horz" lIns="91440" tIns="45720" rIns="91440" bIns="45720" rtlCol="0" anchor="t">
            <a:normAutofit/>
          </a:bodyPr>
          <a:lstStyle/>
          <a:p>
            <a:r>
              <a:rPr lang="en-GB" dirty="0">
                <a:solidFill>
                  <a:schemeClr val="bg1"/>
                </a:solidFill>
              </a:rPr>
              <a:t>15 September 2023</a:t>
            </a:r>
          </a:p>
        </p:txBody>
      </p:sp>
      <p:sp>
        <p:nvSpPr>
          <p:cNvPr id="4" name="Freeform 3"/>
          <p:cNvSpPr/>
          <p:nvPr/>
        </p:nvSpPr>
        <p:spPr>
          <a:xfrm>
            <a:off x="2424884" y="2900055"/>
            <a:ext cx="5574323" cy="3103685"/>
          </a:xfrm>
          <a:custGeom>
            <a:avLst/>
            <a:gdLst>
              <a:gd name="connsiteX0" fmla="*/ 5574323 w 5574323"/>
              <a:gd name="connsiteY0" fmla="*/ 1846385 h 3341077"/>
              <a:gd name="connsiteX1" fmla="*/ 800100 w 5574323"/>
              <a:gd name="connsiteY1" fmla="*/ 0 h 3341077"/>
              <a:gd name="connsiteX2" fmla="*/ 0 w 5574323"/>
              <a:gd name="connsiteY2" fmla="*/ 1811216 h 3341077"/>
              <a:gd name="connsiteX3" fmla="*/ 2971800 w 5574323"/>
              <a:gd name="connsiteY3" fmla="*/ 3341077 h 3341077"/>
              <a:gd name="connsiteX4" fmla="*/ 4536830 w 5574323"/>
              <a:gd name="connsiteY4" fmla="*/ 2558562 h 3341077"/>
              <a:gd name="connsiteX5" fmla="*/ 5398477 w 5574323"/>
              <a:gd name="connsiteY5" fmla="*/ 2365131 h 3341077"/>
              <a:gd name="connsiteX0" fmla="*/ 5574323 w 5574323"/>
              <a:gd name="connsiteY0" fmla="*/ 1846385 h 3103685"/>
              <a:gd name="connsiteX1" fmla="*/ 800100 w 5574323"/>
              <a:gd name="connsiteY1" fmla="*/ 0 h 3103685"/>
              <a:gd name="connsiteX2" fmla="*/ 0 w 5574323"/>
              <a:gd name="connsiteY2" fmla="*/ 1811216 h 3103685"/>
              <a:gd name="connsiteX3" fmla="*/ 2875085 w 5574323"/>
              <a:gd name="connsiteY3" fmla="*/ 3103685 h 3103685"/>
              <a:gd name="connsiteX4" fmla="*/ 4536830 w 5574323"/>
              <a:gd name="connsiteY4" fmla="*/ 2558562 h 3103685"/>
              <a:gd name="connsiteX5" fmla="*/ 5398477 w 5574323"/>
              <a:gd name="connsiteY5" fmla="*/ 2365131 h 3103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74323" h="3103685">
                <a:moveTo>
                  <a:pt x="5574323" y="1846385"/>
                </a:moveTo>
                <a:lnTo>
                  <a:pt x="800100" y="0"/>
                </a:lnTo>
                <a:lnTo>
                  <a:pt x="0" y="1811216"/>
                </a:lnTo>
                <a:lnTo>
                  <a:pt x="2875085" y="3103685"/>
                </a:lnTo>
                <a:lnTo>
                  <a:pt x="4536830" y="2558562"/>
                </a:lnTo>
                <a:lnTo>
                  <a:pt x="5398477" y="2365131"/>
                </a:lnTo>
              </a:path>
            </a:pathLst>
          </a:custGeom>
          <a:solidFill>
            <a:srgbClr val="941A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251520" y="4221088"/>
            <a:ext cx="6508876" cy="1470025"/>
          </a:xfrm>
        </p:spPr>
        <p:txBody>
          <a:bodyPr>
            <a:normAutofit fontScale="90000"/>
          </a:bodyPr>
          <a:lstStyle/>
          <a:p>
            <a:r>
              <a:rPr lang="en-GB" dirty="0">
                <a:solidFill>
                  <a:schemeClr val="bg1"/>
                </a:solidFill>
              </a:rPr>
              <a:t>Staveley Town Deal Board</a:t>
            </a:r>
            <a:br>
              <a:rPr lang="en-GB" dirty="0">
                <a:solidFill>
                  <a:schemeClr val="bg1"/>
                </a:solidFill>
              </a:rPr>
            </a:br>
            <a:r>
              <a:rPr lang="en-GB" dirty="0">
                <a:solidFill>
                  <a:schemeClr val="bg1"/>
                </a:solidFill>
              </a:rPr>
              <a:t>Staveley Wheels to Work Project</a:t>
            </a:r>
            <a:endParaRPr lang="en-GB" dirty="0">
              <a:solidFill>
                <a:schemeClr val="bg1"/>
              </a:solidFill>
              <a:cs typeface="Arial"/>
            </a:endParaRPr>
          </a:p>
        </p:txBody>
      </p:sp>
    </p:spTree>
    <p:extLst>
      <p:ext uri="{BB962C8B-B14F-4D97-AF65-F5344CB8AC3E}">
        <p14:creationId xmlns:p14="http://schemas.microsoft.com/office/powerpoint/2010/main" val="3894558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98451020-6AD1-20AE-4B33-3B37CEFAFB5A}"/>
              </a:ext>
            </a:extLst>
          </p:cNvPr>
          <p:cNvSpPr>
            <a:spLocks noGrp="1"/>
          </p:cNvSpPr>
          <p:nvPr>
            <p:ph type="title"/>
          </p:nvPr>
        </p:nvSpPr>
        <p:spPr>
          <a:xfrm>
            <a:off x="133814" y="270496"/>
            <a:ext cx="6501161" cy="717821"/>
          </a:xfrm>
        </p:spPr>
        <p:txBody>
          <a:bodyPr vert="horz" lIns="91440" tIns="45720" rIns="91440" bIns="45720" rtlCol="0" anchor="ctr">
            <a:normAutofit/>
          </a:bodyPr>
          <a:lstStyle/>
          <a:p>
            <a:pPr>
              <a:lnSpc>
                <a:spcPct val="90000"/>
              </a:lnSpc>
            </a:pPr>
            <a:r>
              <a:rPr lang="en-US" sz="3200" dirty="0"/>
              <a:t>Project Components</a:t>
            </a:r>
          </a:p>
        </p:txBody>
      </p:sp>
      <p:sp>
        <p:nvSpPr>
          <p:cNvPr id="9" name="TextBox 8">
            <a:extLst>
              <a:ext uri="{FF2B5EF4-FFF2-40B4-BE49-F238E27FC236}">
                <a16:creationId xmlns:a16="http://schemas.microsoft.com/office/drawing/2014/main" id="{FBBF44C2-6271-D02B-481F-69569B55B73D}"/>
              </a:ext>
            </a:extLst>
          </p:cNvPr>
          <p:cNvSpPr txBox="1"/>
          <p:nvPr/>
        </p:nvSpPr>
        <p:spPr>
          <a:xfrm>
            <a:off x="351263" y="1399796"/>
            <a:ext cx="8441473" cy="3797043"/>
          </a:xfrm>
          <a:prstGeom prst="rect">
            <a:avLst/>
          </a:prstGeom>
        </p:spPr>
        <p:txBody>
          <a:bodyPr vert="horz" lIns="91440" tIns="45720" rIns="91440" bIns="45720" rtlCol="0" anchor="t">
            <a:normAutofit/>
          </a:bodyPr>
          <a:lstStyle/>
          <a:p>
            <a:pPr marL="457200" indent="-457200">
              <a:lnSpc>
                <a:spcPct val="90000"/>
              </a:lnSpc>
              <a:spcBef>
                <a:spcPct val="20000"/>
              </a:spcBef>
              <a:buAutoNum type="arabicPeriod"/>
            </a:pPr>
            <a:r>
              <a:rPr lang="en-US" sz="1900" kern="1200" dirty="0">
                <a:solidFill>
                  <a:srgbClr val="800080"/>
                </a:solidFill>
                <a:effectLst/>
                <a:latin typeface="+mn-lt"/>
                <a:ea typeface="+mn-ea"/>
                <a:cs typeface="+mn-cs"/>
              </a:rPr>
              <a:t>Wheels to Work £57,000</a:t>
            </a:r>
          </a:p>
          <a:p>
            <a:pPr marL="457200" indent="-457200">
              <a:lnSpc>
                <a:spcPct val="90000"/>
              </a:lnSpc>
              <a:spcBef>
                <a:spcPct val="20000"/>
              </a:spcBef>
              <a:buAutoNum type="arabicPeriod"/>
            </a:pPr>
            <a:r>
              <a:rPr lang="en-US" sz="1900" dirty="0">
                <a:solidFill>
                  <a:srgbClr val="800080"/>
                </a:solidFill>
              </a:rPr>
              <a:t>Electric Vehicle Charge Points £30,000</a:t>
            </a:r>
          </a:p>
          <a:p>
            <a:pPr marL="457200" indent="-457200">
              <a:lnSpc>
                <a:spcPct val="90000"/>
              </a:lnSpc>
              <a:spcBef>
                <a:spcPct val="20000"/>
              </a:spcBef>
              <a:buAutoNum type="arabicPeriod"/>
            </a:pPr>
            <a:r>
              <a:rPr lang="en-US" sz="1900" dirty="0">
                <a:solidFill>
                  <a:srgbClr val="800080"/>
                </a:solidFill>
              </a:rPr>
              <a:t>Real Time Public Transport Information signs £30,000</a:t>
            </a:r>
          </a:p>
          <a:p>
            <a:pPr marL="457200" indent="-457200">
              <a:lnSpc>
                <a:spcPct val="90000"/>
              </a:lnSpc>
              <a:spcBef>
                <a:spcPct val="20000"/>
              </a:spcBef>
              <a:buAutoNum type="arabicPeriod"/>
            </a:pPr>
            <a:endParaRPr lang="en-US" sz="1900" kern="1200" dirty="0">
              <a:solidFill>
                <a:srgbClr val="800080"/>
              </a:solidFill>
              <a:latin typeface="+mn-lt"/>
              <a:ea typeface="+mn-ea"/>
              <a:cs typeface="+mn-cs"/>
            </a:endParaRPr>
          </a:p>
        </p:txBody>
      </p:sp>
    </p:spTree>
    <p:extLst>
      <p:ext uri="{BB962C8B-B14F-4D97-AF65-F5344CB8AC3E}">
        <p14:creationId xmlns:p14="http://schemas.microsoft.com/office/powerpoint/2010/main" val="904335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AC65DF86-033F-9840-CADB-8E8F4B27CE70}"/>
              </a:ext>
            </a:extLst>
          </p:cNvPr>
          <p:cNvSpPr>
            <a:spLocks noGrp="1"/>
          </p:cNvSpPr>
          <p:nvPr>
            <p:ph type="title"/>
          </p:nvPr>
        </p:nvSpPr>
        <p:spPr>
          <a:xfrm>
            <a:off x="49645" y="132041"/>
            <a:ext cx="5050904" cy="840695"/>
          </a:xfrm>
        </p:spPr>
        <p:txBody>
          <a:bodyPr anchor="ctr">
            <a:normAutofit/>
          </a:bodyPr>
          <a:lstStyle/>
          <a:p>
            <a:pPr>
              <a:lnSpc>
                <a:spcPct val="90000"/>
              </a:lnSpc>
            </a:pPr>
            <a:r>
              <a:rPr lang="en-US"/>
              <a:t>Wheels to Work</a:t>
            </a:r>
          </a:p>
        </p:txBody>
      </p:sp>
      <p:sp>
        <p:nvSpPr>
          <p:cNvPr id="3" name="TextBox 2">
            <a:extLst>
              <a:ext uri="{FF2B5EF4-FFF2-40B4-BE49-F238E27FC236}">
                <a16:creationId xmlns:a16="http://schemas.microsoft.com/office/drawing/2014/main" id="{56DA5445-0951-FFCD-6961-D6CDD5C3A48F}"/>
              </a:ext>
            </a:extLst>
          </p:cNvPr>
          <p:cNvSpPr txBox="1"/>
          <p:nvPr/>
        </p:nvSpPr>
        <p:spPr>
          <a:xfrm>
            <a:off x="49645" y="813121"/>
            <a:ext cx="6423102" cy="369332"/>
          </a:xfrm>
          <a:prstGeom prst="rect">
            <a:avLst/>
          </a:prstGeom>
          <a:noFill/>
        </p:spPr>
        <p:txBody>
          <a:bodyPr wrap="square">
            <a:spAutoFit/>
          </a:bodyPr>
          <a:lstStyle/>
          <a:p>
            <a:r>
              <a:rPr lang="en-GB" sz="1800">
                <a:solidFill>
                  <a:srgbClr val="800080"/>
                </a:solidFill>
                <a:effectLst/>
                <a:latin typeface="Calibri" panose="020F0502020204030204" pitchFamily="34" charset="0"/>
                <a:ea typeface="Calibri" panose="020F0502020204030204" pitchFamily="34" charset="0"/>
              </a:rPr>
              <a:t>Update on progress of the SLA and timescales for future delivery</a:t>
            </a:r>
            <a:endParaRPr lang="en-GB">
              <a:solidFill>
                <a:srgbClr val="800080"/>
              </a:solidFill>
            </a:endParaRPr>
          </a:p>
        </p:txBody>
      </p:sp>
      <p:sp>
        <p:nvSpPr>
          <p:cNvPr id="7" name="TextBox 6">
            <a:extLst>
              <a:ext uri="{FF2B5EF4-FFF2-40B4-BE49-F238E27FC236}">
                <a16:creationId xmlns:a16="http://schemas.microsoft.com/office/drawing/2014/main" id="{F6952D74-3957-F61C-A620-ADA6673FDAB2}"/>
              </a:ext>
            </a:extLst>
          </p:cNvPr>
          <p:cNvSpPr txBox="1"/>
          <p:nvPr/>
        </p:nvSpPr>
        <p:spPr>
          <a:xfrm>
            <a:off x="351263" y="1261098"/>
            <a:ext cx="8441473" cy="4868097"/>
          </a:xfrm>
          <a:prstGeom prst="rect">
            <a:avLst/>
          </a:prstGeom>
          <a:solidFill>
            <a:schemeClr val="bg1"/>
          </a:solidFill>
        </p:spPr>
        <p:txBody>
          <a:bodyPr vert="horz" lIns="91440" tIns="45720" rIns="91440" bIns="45720" rtlCol="0">
            <a:noAutofit/>
          </a:bodyPr>
          <a:lstStyle/>
          <a:p>
            <a:pPr>
              <a:lnSpc>
                <a:spcPct val="90000"/>
              </a:lnSpc>
              <a:spcBef>
                <a:spcPct val="20000"/>
              </a:spcBef>
              <a:buFont typeface="Arial" panose="020B0604020202020204" pitchFamily="34" charset="0"/>
            </a:pPr>
            <a:r>
              <a:rPr lang="en-GB" sz="1100" b="1" dirty="0">
                <a:solidFill>
                  <a:srgbClr val="800080"/>
                </a:solidFill>
              </a:rPr>
              <a:t>Town Deal funding</a:t>
            </a:r>
          </a:p>
          <a:p>
            <a:pPr>
              <a:lnSpc>
                <a:spcPct val="90000"/>
              </a:lnSpc>
              <a:spcBef>
                <a:spcPct val="20000"/>
              </a:spcBef>
              <a:buFont typeface="Arial" panose="020B0604020202020204" pitchFamily="34" charset="0"/>
            </a:pPr>
            <a:endParaRPr lang="en-GB" sz="1100" dirty="0">
              <a:solidFill>
                <a:srgbClr val="800080"/>
              </a:solidFill>
            </a:endParaRPr>
          </a:p>
          <a:p>
            <a:pPr marL="285750" indent="-285750">
              <a:lnSpc>
                <a:spcPct val="90000"/>
              </a:lnSpc>
              <a:spcBef>
                <a:spcPct val="20000"/>
              </a:spcBef>
              <a:buFont typeface="Arial" panose="020B0604020202020204" pitchFamily="34" charset="0"/>
              <a:buChar char="•"/>
            </a:pPr>
            <a:r>
              <a:rPr lang="en-GB" sz="1100" dirty="0">
                <a:solidFill>
                  <a:srgbClr val="800080"/>
                </a:solidFill>
              </a:rPr>
              <a:t>DCC was awarded £57,000 to develop a scheme to address transport barriers to employment and skills in the Staveley area. </a:t>
            </a:r>
          </a:p>
          <a:p>
            <a:pPr marL="285750" indent="-285750">
              <a:lnSpc>
                <a:spcPct val="90000"/>
              </a:lnSpc>
              <a:spcBef>
                <a:spcPct val="20000"/>
              </a:spcBef>
              <a:buFont typeface="Arial" panose="020B0604020202020204" pitchFamily="34" charset="0"/>
              <a:buChar char="•"/>
            </a:pPr>
            <a:r>
              <a:rPr lang="en-GB" sz="1100" dirty="0">
                <a:solidFill>
                  <a:srgbClr val="800080"/>
                </a:solidFill>
              </a:rPr>
              <a:t>Rural action Derbyshire’s Wheels to Work programme offers an opportunity to improve access to employment and training opportunities for Staveley residents by providing them with affordable and environmentally friendly transport options. </a:t>
            </a:r>
          </a:p>
          <a:p>
            <a:pPr marL="285750" indent="-285750">
              <a:lnSpc>
                <a:spcPct val="90000"/>
              </a:lnSpc>
              <a:spcBef>
                <a:spcPct val="20000"/>
              </a:spcBef>
              <a:buFont typeface="Arial" panose="020B0604020202020204" pitchFamily="34" charset="0"/>
              <a:buChar char="•"/>
            </a:pPr>
            <a:r>
              <a:rPr lang="en-GB" sz="1100" dirty="0">
                <a:solidFill>
                  <a:srgbClr val="800080"/>
                </a:solidFill>
              </a:rPr>
              <a:t>Developing the local workforce and supporting economic growth and social inclusion in the area.</a:t>
            </a:r>
          </a:p>
          <a:p>
            <a:pPr marL="285750" indent="-285750">
              <a:lnSpc>
                <a:spcPct val="90000"/>
              </a:lnSpc>
              <a:spcBef>
                <a:spcPct val="20000"/>
              </a:spcBef>
              <a:buFont typeface="Arial" panose="020B0604020202020204" pitchFamily="34" charset="0"/>
              <a:buChar char="•"/>
            </a:pPr>
            <a:endParaRPr lang="en-GB" sz="1100" dirty="0">
              <a:solidFill>
                <a:srgbClr val="800080"/>
              </a:solidFill>
            </a:endParaRPr>
          </a:p>
          <a:p>
            <a:pPr>
              <a:lnSpc>
                <a:spcPct val="90000"/>
              </a:lnSpc>
              <a:spcBef>
                <a:spcPct val="20000"/>
              </a:spcBef>
            </a:pPr>
            <a:r>
              <a:rPr lang="en-GB" sz="1100" b="1" dirty="0">
                <a:solidFill>
                  <a:srgbClr val="800080"/>
                </a:solidFill>
              </a:rPr>
              <a:t>Proposal for W2W, Staveley</a:t>
            </a:r>
          </a:p>
          <a:p>
            <a:pPr marL="285750" indent="-285750">
              <a:buFont typeface="Arial" panose="020B0604020202020204" pitchFamily="34" charset="0"/>
              <a:buChar char="•"/>
            </a:pPr>
            <a:r>
              <a:rPr lang="en-GB" sz="1100" dirty="0">
                <a:solidFill>
                  <a:srgbClr val="800080"/>
                </a:solidFill>
              </a:rPr>
              <a:t>Operation by Rural Action Derbyshire, following the Countywide ‘Wheels to Work’ programme model.</a:t>
            </a:r>
          </a:p>
          <a:p>
            <a:pPr marL="285750" indent="-285750">
              <a:buFont typeface="Arial" panose="020B0604020202020204" pitchFamily="34" charset="0"/>
              <a:buChar char="•"/>
            </a:pPr>
            <a:r>
              <a:rPr lang="en-GB" sz="1100" dirty="0">
                <a:solidFill>
                  <a:srgbClr val="800080"/>
                </a:solidFill>
              </a:rPr>
              <a:t>Offering affordable and environmentally friendly transport support</a:t>
            </a:r>
          </a:p>
          <a:p>
            <a:pPr marL="285750" indent="-285750">
              <a:buFont typeface="Arial" panose="020B0604020202020204" pitchFamily="34" charset="0"/>
              <a:buChar char="•"/>
            </a:pPr>
            <a:r>
              <a:rPr lang="en-GB" sz="1100" dirty="0">
                <a:solidFill>
                  <a:srgbClr val="800080"/>
                </a:solidFill>
              </a:rPr>
              <a:t>Purchase of Electric Vehicles: 5 e-mopeds and 10 e-bikes, which will be made available exclusively to residents of Staveley.</a:t>
            </a:r>
          </a:p>
          <a:p>
            <a:pPr marL="285750" indent="-285750">
              <a:buFont typeface="Arial" panose="020B0604020202020204" pitchFamily="34" charset="0"/>
              <a:buChar char="•"/>
            </a:pPr>
            <a:r>
              <a:rPr lang="en-GB" sz="1100" dirty="0">
                <a:solidFill>
                  <a:srgbClr val="800080"/>
                </a:solidFill>
              </a:rPr>
              <a:t>Improving access to employment and training opportunities</a:t>
            </a:r>
          </a:p>
          <a:p>
            <a:pPr marL="285750" indent="-285750">
              <a:buFont typeface="Arial" panose="020B0604020202020204" pitchFamily="34" charset="0"/>
              <a:buChar char="•"/>
            </a:pPr>
            <a:r>
              <a:rPr lang="en-GB" sz="1100" dirty="0">
                <a:solidFill>
                  <a:srgbClr val="800080"/>
                </a:solidFill>
              </a:rPr>
              <a:t>Referrals to the programme from a variety of sources</a:t>
            </a:r>
          </a:p>
          <a:p>
            <a:pPr marL="285750" indent="-285750">
              <a:lnSpc>
                <a:spcPct val="90000"/>
              </a:lnSpc>
              <a:spcBef>
                <a:spcPct val="20000"/>
              </a:spcBef>
              <a:buFont typeface="Arial" panose="020B0604020202020204" pitchFamily="34" charset="0"/>
              <a:buChar char="•"/>
            </a:pPr>
            <a:endParaRPr lang="en-GB" sz="1100" dirty="0">
              <a:solidFill>
                <a:srgbClr val="800080"/>
              </a:solidFill>
            </a:endParaRPr>
          </a:p>
          <a:p>
            <a:r>
              <a:rPr lang="en-GB" sz="1100" b="1" dirty="0">
                <a:solidFill>
                  <a:srgbClr val="800080"/>
                </a:solidFill>
              </a:rPr>
              <a:t>SLA progress</a:t>
            </a:r>
          </a:p>
          <a:p>
            <a:endParaRPr lang="en-GB" sz="1100" dirty="0">
              <a:solidFill>
                <a:srgbClr val="800080"/>
              </a:solidFill>
            </a:endParaRPr>
          </a:p>
          <a:p>
            <a:pPr marL="285750" indent="-285750">
              <a:buFont typeface="Arial" panose="020B0604020202020204" pitchFamily="34" charset="0"/>
              <a:buChar char="•"/>
            </a:pPr>
            <a:r>
              <a:rPr lang="en-GB" sz="1100" dirty="0">
                <a:solidFill>
                  <a:srgbClr val="800080"/>
                </a:solidFill>
              </a:rPr>
              <a:t>Service Level Agreement has been finalised, signed by RAD, with DCC for signing.</a:t>
            </a:r>
          </a:p>
          <a:p>
            <a:pPr marL="285750" indent="-285750">
              <a:buFont typeface="Arial" panose="020B0604020202020204" pitchFamily="34" charset="0"/>
              <a:buChar char="•"/>
            </a:pPr>
            <a:r>
              <a:rPr lang="en-GB" sz="1100" dirty="0">
                <a:solidFill>
                  <a:srgbClr val="800080"/>
                </a:solidFill>
              </a:rPr>
              <a:t>Single lump sum payment of £57,000 to be made to RAD by 30</a:t>
            </a:r>
            <a:r>
              <a:rPr lang="en-GB" sz="1100" baseline="30000" dirty="0">
                <a:solidFill>
                  <a:srgbClr val="800080"/>
                </a:solidFill>
              </a:rPr>
              <a:t>th</a:t>
            </a:r>
            <a:r>
              <a:rPr lang="en-GB" sz="1100" dirty="0">
                <a:solidFill>
                  <a:srgbClr val="800080"/>
                </a:solidFill>
              </a:rPr>
              <a:t> September 2023</a:t>
            </a:r>
          </a:p>
          <a:p>
            <a:pPr marL="285750" indent="-285750">
              <a:lnSpc>
                <a:spcPct val="90000"/>
              </a:lnSpc>
              <a:spcBef>
                <a:spcPct val="20000"/>
              </a:spcBef>
              <a:buFont typeface="Arial" panose="020B0604020202020204" pitchFamily="34" charset="0"/>
              <a:buChar char="•"/>
            </a:pPr>
            <a:endParaRPr lang="en-GB" sz="1100" dirty="0">
              <a:solidFill>
                <a:srgbClr val="800080"/>
              </a:solidFill>
            </a:endParaRPr>
          </a:p>
          <a:p>
            <a:pPr>
              <a:lnSpc>
                <a:spcPct val="90000"/>
              </a:lnSpc>
              <a:spcBef>
                <a:spcPct val="20000"/>
              </a:spcBef>
            </a:pPr>
            <a:r>
              <a:rPr lang="en-GB" sz="1100" b="1" dirty="0">
                <a:solidFill>
                  <a:srgbClr val="800080"/>
                </a:solidFill>
              </a:rPr>
              <a:t>Output</a:t>
            </a:r>
          </a:p>
          <a:p>
            <a:pPr marL="285750" indent="-285750" fontAlgn="base">
              <a:buFont typeface="Arial" panose="020B0604020202020204" pitchFamily="34" charset="0"/>
              <a:buChar char="•"/>
            </a:pPr>
            <a:r>
              <a:rPr lang="en-GB" sz="1100" dirty="0">
                <a:solidFill>
                  <a:srgbClr val="800080"/>
                </a:solidFill>
              </a:rPr>
              <a:t>Purchase and make available to Staveley learners or job seekers of 5 e-mopeds and 10 e-bikes</a:t>
            </a:r>
          </a:p>
          <a:p>
            <a:pPr marL="285750" indent="-285750" fontAlgn="base">
              <a:buFont typeface="Arial" panose="020B0604020202020204" pitchFamily="34" charset="0"/>
              <a:buChar char="•"/>
            </a:pPr>
            <a:r>
              <a:rPr lang="en-GB" sz="1100" b="0" dirty="0">
                <a:solidFill>
                  <a:srgbClr val="800080"/>
                </a:solidFill>
                <a:effectLst/>
              </a:rPr>
              <a:t>15 individuals accessing training or employment opportunities through the Project by accessing reliable transport </a:t>
            </a:r>
          </a:p>
          <a:p>
            <a:pPr>
              <a:lnSpc>
                <a:spcPct val="90000"/>
              </a:lnSpc>
              <a:spcBef>
                <a:spcPct val="20000"/>
              </a:spcBef>
            </a:pPr>
            <a:endParaRPr lang="en-GB" sz="1100" b="1" dirty="0">
              <a:solidFill>
                <a:srgbClr val="800080"/>
              </a:solidFill>
            </a:endParaRPr>
          </a:p>
          <a:p>
            <a:pPr>
              <a:lnSpc>
                <a:spcPct val="90000"/>
              </a:lnSpc>
              <a:spcBef>
                <a:spcPct val="20000"/>
              </a:spcBef>
            </a:pPr>
            <a:r>
              <a:rPr lang="en-GB" sz="1100" b="1" dirty="0">
                <a:solidFill>
                  <a:srgbClr val="800080"/>
                </a:solidFill>
              </a:rPr>
              <a:t>Timeline</a:t>
            </a:r>
          </a:p>
          <a:p>
            <a:pPr marL="285750" indent="-285750" fontAlgn="base">
              <a:spcBef>
                <a:spcPct val="20000"/>
              </a:spcBef>
              <a:buFont typeface="Arial" panose="020B0604020202020204" pitchFamily="34" charset="0"/>
              <a:buChar char="•"/>
            </a:pPr>
            <a:r>
              <a:rPr lang="en-GB" sz="1100" dirty="0">
                <a:solidFill>
                  <a:srgbClr val="800080"/>
                </a:solidFill>
              </a:rPr>
              <a:t>Vehicles to be made available to users from 15th November 2023 </a:t>
            </a:r>
          </a:p>
          <a:p>
            <a:pPr marL="285750" indent="-285750" fontAlgn="base">
              <a:spcBef>
                <a:spcPct val="20000"/>
              </a:spcBef>
              <a:buFont typeface="Arial" panose="020B0604020202020204" pitchFamily="34" charset="0"/>
              <a:buChar char="•"/>
            </a:pPr>
            <a:r>
              <a:rPr lang="en-GB" sz="1100" dirty="0">
                <a:solidFill>
                  <a:srgbClr val="800080"/>
                </a:solidFill>
              </a:rPr>
              <a:t>Programme to run through to 31st March 2026</a:t>
            </a:r>
          </a:p>
        </p:txBody>
      </p:sp>
    </p:spTree>
    <p:extLst>
      <p:ext uri="{BB962C8B-B14F-4D97-AF65-F5344CB8AC3E}">
        <p14:creationId xmlns:p14="http://schemas.microsoft.com/office/powerpoint/2010/main" val="1321598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98451020-6AD1-20AE-4B33-3B37CEFAFB5A}"/>
              </a:ext>
            </a:extLst>
          </p:cNvPr>
          <p:cNvSpPr>
            <a:spLocks noGrp="1"/>
          </p:cNvSpPr>
          <p:nvPr>
            <p:ph type="title"/>
          </p:nvPr>
        </p:nvSpPr>
        <p:spPr>
          <a:xfrm>
            <a:off x="133814" y="270496"/>
            <a:ext cx="6501161" cy="717821"/>
          </a:xfrm>
        </p:spPr>
        <p:txBody>
          <a:bodyPr vert="horz" lIns="91440" tIns="45720" rIns="91440" bIns="45720" rtlCol="0" anchor="ctr">
            <a:normAutofit/>
          </a:bodyPr>
          <a:lstStyle/>
          <a:p>
            <a:pPr>
              <a:lnSpc>
                <a:spcPct val="90000"/>
              </a:lnSpc>
            </a:pPr>
            <a:r>
              <a:rPr lang="en-US" sz="3200"/>
              <a:t>Electric Vehicle Charge points</a:t>
            </a:r>
          </a:p>
        </p:txBody>
      </p:sp>
      <p:sp>
        <p:nvSpPr>
          <p:cNvPr id="9" name="TextBox 8">
            <a:extLst>
              <a:ext uri="{FF2B5EF4-FFF2-40B4-BE49-F238E27FC236}">
                <a16:creationId xmlns:a16="http://schemas.microsoft.com/office/drawing/2014/main" id="{FBBF44C2-6271-D02B-481F-69569B55B73D}"/>
              </a:ext>
            </a:extLst>
          </p:cNvPr>
          <p:cNvSpPr txBox="1"/>
          <p:nvPr/>
        </p:nvSpPr>
        <p:spPr>
          <a:xfrm>
            <a:off x="133814" y="988317"/>
            <a:ext cx="8441473" cy="394434"/>
          </a:xfrm>
          <a:prstGeom prst="rect">
            <a:avLst/>
          </a:prstGeom>
        </p:spPr>
        <p:txBody>
          <a:bodyPr vert="horz" lIns="91440" tIns="45720" rIns="91440" bIns="45720" rtlCol="0" anchor="b">
            <a:normAutofit/>
          </a:bodyPr>
          <a:lstStyle/>
          <a:p>
            <a:pPr>
              <a:lnSpc>
                <a:spcPct val="90000"/>
              </a:lnSpc>
              <a:spcBef>
                <a:spcPct val="20000"/>
              </a:spcBef>
            </a:pPr>
            <a:r>
              <a:rPr lang="en-US" sz="1900" kern="1200">
                <a:solidFill>
                  <a:srgbClr val="800080"/>
                </a:solidFill>
                <a:effectLst/>
                <a:latin typeface="+mn-lt"/>
                <a:ea typeface="+mn-ea"/>
                <a:cs typeface="+mn-cs"/>
              </a:rPr>
              <a:t>Update on progress and timescales for future delivery</a:t>
            </a:r>
            <a:endParaRPr lang="en-US" sz="1900" kern="1200">
              <a:solidFill>
                <a:srgbClr val="800080"/>
              </a:solidFill>
              <a:latin typeface="+mn-lt"/>
              <a:ea typeface="+mn-ea"/>
              <a:cs typeface="+mn-cs"/>
            </a:endParaRPr>
          </a:p>
        </p:txBody>
      </p:sp>
      <p:sp>
        <p:nvSpPr>
          <p:cNvPr id="11" name="TextBox 10">
            <a:extLst>
              <a:ext uri="{FF2B5EF4-FFF2-40B4-BE49-F238E27FC236}">
                <a16:creationId xmlns:a16="http://schemas.microsoft.com/office/drawing/2014/main" id="{E6B3493D-DC62-96FD-7C3A-FDC8EC7D4DB0}"/>
              </a:ext>
            </a:extLst>
          </p:cNvPr>
          <p:cNvSpPr txBox="1"/>
          <p:nvPr/>
        </p:nvSpPr>
        <p:spPr>
          <a:xfrm>
            <a:off x="291519" y="4599782"/>
            <a:ext cx="8441473" cy="1805954"/>
          </a:xfrm>
          <a:prstGeom prst="rect">
            <a:avLst/>
          </a:prstGeom>
          <a:solidFill>
            <a:schemeClr val="bg1"/>
          </a:solidFill>
        </p:spPr>
        <p:txBody>
          <a:bodyPr vert="horz" lIns="91440" tIns="45720" rIns="91440" bIns="45720" rtlCol="0">
            <a:normAutofit fontScale="92500" lnSpcReduction="10000"/>
          </a:bodyPr>
          <a:lstStyle/>
          <a:p>
            <a:pPr>
              <a:lnSpc>
                <a:spcPct val="90000"/>
              </a:lnSpc>
              <a:spcBef>
                <a:spcPct val="20000"/>
              </a:spcBef>
              <a:buFont typeface="Arial" panose="020B0604020202020204" pitchFamily="34" charset="0"/>
            </a:pPr>
            <a:r>
              <a:rPr lang="en-GB" sz="1400" b="1" dirty="0">
                <a:solidFill>
                  <a:srgbClr val="800080"/>
                </a:solidFill>
              </a:rPr>
              <a:t>Residential/ On Street Charging</a:t>
            </a:r>
          </a:p>
          <a:p>
            <a:pPr>
              <a:lnSpc>
                <a:spcPct val="90000"/>
              </a:lnSpc>
              <a:spcBef>
                <a:spcPct val="20000"/>
              </a:spcBef>
              <a:buFont typeface="Arial" panose="020B0604020202020204" pitchFamily="34" charset="0"/>
            </a:pPr>
            <a:endParaRPr lang="en-GB" sz="1200" dirty="0">
              <a:solidFill>
                <a:srgbClr val="800080"/>
              </a:solidFill>
            </a:endParaRPr>
          </a:p>
          <a:p>
            <a:pPr marL="285750" indent="-285750">
              <a:lnSpc>
                <a:spcPct val="90000"/>
              </a:lnSpc>
              <a:spcBef>
                <a:spcPct val="20000"/>
              </a:spcBef>
              <a:buFont typeface="Arial" panose="020B0604020202020204" pitchFamily="34" charset="0"/>
              <a:buChar char="•"/>
            </a:pPr>
            <a:r>
              <a:rPr lang="en-GB" sz="1200" dirty="0">
                <a:solidFill>
                  <a:srgbClr val="800080"/>
                </a:solidFill>
              </a:rPr>
              <a:t>Additionally to the Destination Charging programme, Derbyshire County Council continue to progress the development of on-street ‘slow’ charging network</a:t>
            </a:r>
          </a:p>
          <a:p>
            <a:pPr marL="285750" indent="-285750">
              <a:lnSpc>
                <a:spcPct val="90000"/>
              </a:lnSpc>
              <a:spcBef>
                <a:spcPct val="20000"/>
              </a:spcBef>
              <a:buFont typeface="Arial" panose="020B0604020202020204" pitchFamily="34" charset="0"/>
              <a:buChar char="•"/>
            </a:pPr>
            <a:r>
              <a:rPr lang="en-GB" sz="1200" dirty="0">
                <a:solidFill>
                  <a:srgbClr val="800080"/>
                </a:solidFill>
              </a:rPr>
              <a:t>The network will reach all areas of the County, including Staveley </a:t>
            </a:r>
          </a:p>
          <a:p>
            <a:pPr marL="285750" indent="-285750">
              <a:lnSpc>
                <a:spcPct val="90000"/>
              </a:lnSpc>
              <a:spcBef>
                <a:spcPct val="20000"/>
              </a:spcBef>
              <a:buFont typeface="Arial" panose="020B0604020202020204" pitchFamily="34" charset="0"/>
              <a:buChar char="•"/>
            </a:pPr>
            <a:r>
              <a:rPr lang="en-GB" sz="1200" dirty="0">
                <a:solidFill>
                  <a:srgbClr val="800080"/>
                </a:solidFill>
              </a:rPr>
              <a:t>Utilising existing power feeds from lamp columns to provide overnight charging options for residents and visitors</a:t>
            </a:r>
          </a:p>
          <a:p>
            <a:pPr marL="285750" indent="-285750">
              <a:lnSpc>
                <a:spcPct val="90000"/>
              </a:lnSpc>
              <a:spcBef>
                <a:spcPct val="20000"/>
              </a:spcBef>
              <a:buFont typeface="Arial" panose="020B0604020202020204" pitchFamily="34" charset="0"/>
              <a:buChar char="•"/>
            </a:pPr>
            <a:r>
              <a:rPr lang="en-GB" sz="1200" dirty="0">
                <a:solidFill>
                  <a:srgbClr val="800080"/>
                </a:solidFill>
              </a:rPr>
              <a:t>Primarily focusing on residential areas without off street parking.</a:t>
            </a:r>
          </a:p>
          <a:p>
            <a:pPr marL="285750" indent="-285750">
              <a:lnSpc>
                <a:spcPct val="90000"/>
              </a:lnSpc>
              <a:spcBef>
                <a:spcPct val="20000"/>
              </a:spcBef>
              <a:buFont typeface="Arial" panose="020B0604020202020204" pitchFamily="34" charset="0"/>
              <a:buChar char="•"/>
            </a:pPr>
            <a:endParaRPr lang="en-GB" sz="1200" dirty="0">
              <a:solidFill>
                <a:srgbClr val="800080"/>
              </a:solidFill>
            </a:endParaRPr>
          </a:p>
          <a:p>
            <a:pPr>
              <a:lnSpc>
                <a:spcPct val="90000"/>
              </a:lnSpc>
              <a:spcBef>
                <a:spcPct val="20000"/>
              </a:spcBef>
            </a:pPr>
            <a:r>
              <a:rPr lang="en-GB" sz="1200" b="1" dirty="0">
                <a:solidFill>
                  <a:srgbClr val="800080"/>
                </a:solidFill>
              </a:rPr>
              <a:t>Timeline</a:t>
            </a:r>
          </a:p>
          <a:p>
            <a:pPr marL="285750" indent="-285750">
              <a:lnSpc>
                <a:spcPct val="90000"/>
              </a:lnSpc>
              <a:spcBef>
                <a:spcPct val="20000"/>
              </a:spcBef>
              <a:buFont typeface="Arial" panose="020B0604020202020204" pitchFamily="34" charset="0"/>
              <a:buChar char="•"/>
            </a:pPr>
            <a:r>
              <a:rPr lang="en-GB" sz="1200" dirty="0">
                <a:solidFill>
                  <a:srgbClr val="800080"/>
                </a:solidFill>
              </a:rPr>
              <a:t>Anticipate installation to commence through winter 2023</a:t>
            </a:r>
          </a:p>
        </p:txBody>
      </p:sp>
      <p:sp>
        <p:nvSpPr>
          <p:cNvPr id="2" name="TextBox 1">
            <a:extLst>
              <a:ext uri="{FF2B5EF4-FFF2-40B4-BE49-F238E27FC236}">
                <a16:creationId xmlns:a16="http://schemas.microsoft.com/office/drawing/2014/main" id="{ABE36C26-E277-AED8-86B3-C7DD7C5285D3}"/>
              </a:ext>
            </a:extLst>
          </p:cNvPr>
          <p:cNvSpPr txBox="1"/>
          <p:nvPr/>
        </p:nvSpPr>
        <p:spPr>
          <a:xfrm>
            <a:off x="291519" y="1469809"/>
            <a:ext cx="8441473" cy="3015403"/>
          </a:xfrm>
          <a:prstGeom prst="rect">
            <a:avLst/>
          </a:prstGeom>
        </p:spPr>
        <p:txBody>
          <a:bodyPr vert="horz" lIns="91440" tIns="45720" rIns="91440" bIns="45720" rtlCol="0">
            <a:normAutofit fontScale="92500" lnSpcReduction="10000"/>
          </a:bodyPr>
          <a:lstStyle/>
          <a:p>
            <a:pPr>
              <a:lnSpc>
                <a:spcPct val="90000"/>
              </a:lnSpc>
              <a:spcBef>
                <a:spcPct val="20000"/>
              </a:spcBef>
              <a:buFont typeface="Arial" panose="020B0604020202020204" pitchFamily="34" charset="0"/>
            </a:pPr>
            <a:r>
              <a:rPr lang="en-GB" sz="1400" b="1" dirty="0">
                <a:solidFill>
                  <a:srgbClr val="800080"/>
                </a:solidFill>
              </a:rPr>
              <a:t>Town Deal funding</a:t>
            </a:r>
          </a:p>
          <a:p>
            <a:pPr>
              <a:lnSpc>
                <a:spcPct val="90000"/>
              </a:lnSpc>
              <a:spcBef>
                <a:spcPct val="20000"/>
              </a:spcBef>
              <a:buFont typeface="Arial" panose="020B0604020202020204" pitchFamily="34" charset="0"/>
            </a:pPr>
            <a:endParaRPr lang="en-GB" sz="1100" dirty="0">
              <a:solidFill>
                <a:srgbClr val="800080"/>
              </a:solidFill>
            </a:endParaRPr>
          </a:p>
          <a:p>
            <a:pPr marL="285750" indent="-285750">
              <a:lnSpc>
                <a:spcPct val="90000"/>
              </a:lnSpc>
              <a:spcBef>
                <a:spcPct val="20000"/>
              </a:spcBef>
              <a:buFont typeface="Arial" panose="020B0604020202020204" pitchFamily="34" charset="0"/>
              <a:buChar char="•"/>
            </a:pPr>
            <a:r>
              <a:rPr lang="en-GB" sz="1200" dirty="0">
                <a:solidFill>
                  <a:srgbClr val="800080"/>
                </a:solidFill>
              </a:rPr>
              <a:t>DCC was awarded £30,000 to support the delivery of electric vehicle charge points </a:t>
            </a:r>
          </a:p>
          <a:p>
            <a:pPr marL="285750" indent="-285750">
              <a:lnSpc>
                <a:spcPct val="90000"/>
              </a:lnSpc>
              <a:spcBef>
                <a:spcPct val="20000"/>
              </a:spcBef>
              <a:buFont typeface="Arial" panose="020B0604020202020204" pitchFamily="34" charset="0"/>
              <a:buChar char="•"/>
            </a:pPr>
            <a:r>
              <a:rPr lang="en-GB" sz="1200" dirty="0">
                <a:solidFill>
                  <a:srgbClr val="800080"/>
                </a:solidFill>
              </a:rPr>
              <a:t>The Healthy Living Centre was identified as the most suitable location</a:t>
            </a:r>
          </a:p>
          <a:p>
            <a:pPr marL="285750" indent="-285750">
              <a:lnSpc>
                <a:spcPct val="90000"/>
              </a:lnSpc>
              <a:spcBef>
                <a:spcPct val="20000"/>
              </a:spcBef>
              <a:buFont typeface="Arial" panose="020B0604020202020204" pitchFamily="34" charset="0"/>
              <a:buChar char="•"/>
            </a:pPr>
            <a:r>
              <a:rPr lang="en-GB" sz="1200" dirty="0">
                <a:solidFill>
                  <a:srgbClr val="800080"/>
                </a:solidFill>
              </a:rPr>
              <a:t>In parallel, DCC identified the same location, and 7 others across Chesterfield, to be delivered through the Countywide LEVI ‘Destination Charging’ programme. Developing ‘destination’ short – medium stay charging network providing fast – ultra rapid charging options</a:t>
            </a:r>
          </a:p>
          <a:p>
            <a:pPr marL="285750" indent="-285750">
              <a:lnSpc>
                <a:spcPct val="90000"/>
              </a:lnSpc>
              <a:spcBef>
                <a:spcPct val="20000"/>
              </a:spcBef>
              <a:buFont typeface="Arial" panose="020B0604020202020204" pitchFamily="34" charset="0"/>
              <a:buChar char="•"/>
            </a:pPr>
            <a:endParaRPr lang="en-GB" sz="1200" dirty="0">
              <a:solidFill>
                <a:srgbClr val="800080"/>
              </a:solidFill>
            </a:endParaRPr>
          </a:p>
          <a:p>
            <a:pPr>
              <a:lnSpc>
                <a:spcPct val="90000"/>
              </a:lnSpc>
              <a:spcBef>
                <a:spcPct val="20000"/>
              </a:spcBef>
            </a:pPr>
            <a:r>
              <a:rPr lang="en-GB" sz="1200" b="1" dirty="0">
                <a:solidFill>
                  <a:srgbClr val="800080"/>
                </a:solidFill>
              </a:rPr>
              <a:t>Proposal for The Healthy Living Centre, Staveley</a:t>
            </a:r>
          </a:p>
          <a:p>
            <a:pPr marL="285750" indent="-285750">
              <a:lnSpc>
                <a:spcPct val="90000"/>
              </a:lnSpc>
              <a:spcBef>
                <a:spcPct val="20000"/>
              </a:spcBef>
              <a:buFont typeface="Arial" panose="020B0604020202020204" pitchFamily="34" charset="0"/>
              <a:buChar char="•"/>
            </a:pPr>
            <a:r>
              <a:rPr lang="en-GB" sz="1200" dirty="0">
                <a:solidFill>
                  <a:srgbClr val="800080"/>
                </a:solidFill>
              </a:rPr>
              <a:t>As alternative funding sources </a:t>
            </a:r>
            <a:r>
              <a:rPr lang="en-GB" sz="1500" dirty="0">
                <a:solidFill>
                  <a:srgbClr val="800080"/>
                </a:solidFill>
              </a:rPr>
              <a:t>for</a:t>
            </a:r>
            <a:r>
              <a:rPr lang="en-GB" sz="1200" dirty="0">
                <a:solidFill>
                  <a:srgbClr val="800080"/>
                </a:solidFill>
              </a:rPr>
              <a:t> the LEVI programme are available, the £30,000 allocated from the Town Deal would be better utilised elsewhere.</a:t>
            </a:r>
          </a:p>
          <a:p>
            <a:pPr marL="285750" indent="-285750">
              <a:lnSpc>
                <a:spcPct val="90000"/>
              </a:lnSpc>
              <a:spcBef>
                <a:spcPct val="20000"/>
              </a:spcBef>
              <a:buFont typeface="Arial" panose="020B0604020202020204" pitchFamily="34" charset="0"/>
              <a:buChar char="•"/>
            </a:pPr>
            <a:r>
              <a:rPr lang="en-GB" sz="1200" dirty="0">
                <a:solidFill>
                  <a:srgbClr val="800080"/>
                </a:solidFill>
              </a:rPr>
              <a:t>Delivery of the charge points will remain a Town Deal objective with all associated marketing and promotion recognising this.    </a:t>
            </a:r>
          </a:p>
          <a:p>
            <a:pPr marL="285750" indent="-285750">
              <a:lnSpc>
                <a:spcPct val="90000"/>
              </a:lnSpc>
              <a:spcBef>
                <a:spcPct val="20000"/>
              </a:spcBef>
              <a:buFont typeface="Arial" panose="020B0604020202020204" pitchFamily="34" charset="0"/>
              <a:buChar char="•"/>
            </a:pPr>
            <a:r>
              <a:rPr lang="en-GB" sz="1200" dirty="0">
                <a:solidFill>
                  <a:srgbClr val="800080"/>
                </a:solidFill>
              </a:rPr>
              <a:t>The slightly revised proposal will still result in the implementation of a minimum of 4 x electric vehicle charging points, offering up to 50kWh Fast – Rapid charging.</a:t>
            </a:r>
          </a:p>
          <a:p>
            <a:pPr marL="285750" indent="-285750">
              <a:lnSpc>
                <a:spcPct val="90000"/>
              </a:lnSpc>
              <a:spcBef>
                <a:spcPct val="20000"/>
              </a:spcBef>
              <a:buFont typeface="Arial" panose="020B0604020202020204" pitchFamily="34" charset="0"/>
              <a:buChar char="•"/>
            </a:pPr>
            <a:endParaRPr lang="en-GB" sz="1200" dirty="0">
              <a:solidFill>
                <a:srgbClr val="800080"/>
              </a:solidFill>
            </a:endParaRPr>
          </a:p>
          <a:p>
            <a:pPr>
              <a:lnSpc>
                <a:spcPct val="90000"/>
              </a:lnSpc>
              <a:spcBef>
                <a:spcPct val="20000"/>
              </a:spcBef>
            </a:pPr>
            <a:r>
              <a:rPr lang="en-GB" sz="1200" b="1" dirty="0">
                <a:solidFill>
                  <a:srgbClr val="800080"/>
                </a:solidFill>
              </a:rPr>
              <a:t>Timeline</a:t>
            </a:r>
          </a:p>
          <a:p>
            <a:pPr marL="285750" indent="-285750">
              <a:lnSpc>
                <a:spcPct val="90000"/>
              </a:lnSpc>
              <a:spcBef>
                <a:spcPct val="20000"/>
              </a:spcBef>
              <a:buFont typeface="Arial" panose="020B0604020202020204" pitchFamily="34" charset="0"/>
              <a:buChar char="•"/>
            </a:pPr>
            <a:r>
              <a:rPr lang="en-GB" sz="1200" dirty="0">
                <a:solidFill>
                  <a:srgbClr val="800080"/>
                </a:solidFill>
              </a:rPr>
              <a:t>Tender exercise to be carried out in Autumn 2023</a:t>
            </a:r>
          </a:p>
          <a:p>
            <a:pPr marL="285750" indent="-285750">
              <a:lnSpc>
                <a:spcPct val="90000"/>
              </a:lnSpc>
              <a:spcBef>
                <a:spcPct val="20000"/>
              </a:spcBef>
              <a:buFont typeface="Arial" panose="020B0604020202020204" pitchFamily="34" charset="0"/>
              <a:buChar char="•"/>
            </a:pPr>
            <a:r>
              <a:rPr lang="en-GB" sz="1200" dirty="0">
                <a:solidFill>
                  <a:srgbClr val="800080"/>
                </a:solidFill>
              </a:rPr>
              <a:t>Installation likely to commence Spring 2024, subject to statutory consultations</a:t>
            </a:r>
          </a:p>
        </p:txBody>
      </p:sp>
    </p:spTree>
    <p:extLst>
      <p:ext uri="{BB962C8B-B14F-4D97-AF65-F5344CB8AC3E}">
        <p14:creationId xmlns:p14="http://schemas.microsoft.com/office/powerpoint/2010/main" val="522115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98451020-6AD1-20AE-4B33-3B37CEFAFB5A}"/>
              </a:ext>
            </a:extLst>
          </p:cNvPr>
          <p:cNvSpPr>
            <a:spLocks noGrp="1"/>
          </p:cNvSpPr>
          <p:nvPr>
            <p:ph type="title"/>
          </p:nvPr>
        </p:nvSpPr>
        <p:spPr>
          <a:xfrm>
            <a:off x="133814" y="270496"/>
            <a:ext cx="6501161" cy="717821"/>
          </a:xfrm>
        </p:spPr>
        <p:txBody>
          <a:bodyPr vert="horz" lIns="91440" tIns="45720" rIns="91440" bIns="45720" rtlCol="0" anchor="ctr">
            <a:normAutofit fontScale="90000"/>
          </a:bodyPr>
          <a:lstStyle/>
          <a:p>
            <a:pPr>
              <a:lnSpc>
                <a:spcPct val="90000"/>
              </a:lnSpc>
            </a:pPr>
            <a:r>
              <a:rPr lang="en-US" sz="3200"/>
              <a:t>Real Time Public Transport Information (RTPI) Signs</a:t>
            </a:r>
          </a:p>
        </p:txBody>
      </p:sp>
      <p:sp>
        <p:nvSpPr>
          <p:cNvPr id="2" name="TextBox 1">
            <a:extLst>
              <a:ext uri="{FF2B5EF4-FFF2-40B4-BE49-F238E27FC236}">
                <a16:creationId xmlns:a16="http://schemas.microsoft.com/office/drawing/2014/main" id="{A7857EBE-AB28-4EE0-5266-9BDBA91661CD}"/>
              </a:ext>
            </a:extLst>
          </p:cNvPr>
          <p:cNvSpPr txBox="1"/>
          <p:nvPr/>
        </p:nvSpPr>
        <p:spPr>
          <a:xfrm>
            <a:off x="351263" y="1354398"/>
            <a:ext cx="8441473" cy="4380577"/>
          </a:xfrm>
          <a:prstGeom prst="rect">
            <a:avLst/>
          </a:prstGeom>
        </p:spPr>
        <p:txBody>
          <a:bodyPr vert="horz" lIns="91440" tIns="45720" rIns="91440" bIns="45720" rtlCol="0">
            <a:normAutofit fontScale="77500" lnSpcReduction="20000"/>
          </a:bodyPr>
          <a:lstStyle/>
          <a:p>
            <a:pPr algn="just">
              <a:lnSpc>
                <a:spcPct val="90000"/>
              </a:lnSpc>
              <a:spcBef>
                <a:spcPct val="20000"/>
              </a:spcBef>
              <a:buFont typeface="Arial" panose="020B0604020202020204" pitchFamily="34" charset="0"/>
            </a:pPr>
            <a:r>
              <a:rPr lang="en-GB" sz="2100" b="1" dirty="0">
                <a:solidFill>
                  <a:srgbClr val="800080"/>
                </a:solidFill>
              </a:rPr>
              <a:t>Town Deal funding</a:t>
            </a:r>
          </a:p>
          <a:p>
            <a:pPr algn="just">
              <a:lnSpc>
                <a:spcPct val="90000"/>
              </a:lnSpc>
              <a:spcBef>
                <a:spcPct val="20000"/>
              </a:spcBef>
              <a:buFont typeface="Arial" panose="020B0604020202020204" pitchFamily="34" charset="0"/>
            </a:pPr>
            <a:endParaRPr lang="en-GB" sz="1600" dirty="0">
              <a:solidFill>
                <a:srgbClr val="800080"/>
              </a:solidFill>
            </a:endParaRPr>
          </a:p>
          <a:p>
            <a:pPr marL="285750" indent="-285750" algn="just">
              <a:lnSpc>
                <a:spcPct val="90000"/>
              </a:lnSpc>
              <a:spcBef>
                <a:spcPct val="20000"/>
              </a:spcBef>
              <a:buFont typeface="Arial" panose="020B0604020202020204" pitchFamily="34" charset="0"/>
              <a:buChar char="•"/>
            </a:pPr>
            <a:r>
              <a:rPr lang="en-GB" sz="1900" dirty="0">
                <a:solidFill>
                  <a:srgbClr val="800080"/>
                </a:solidFill>
              </a:rPr>
              <a:t>DCC was awarded £30,000 to support the installation of Real Time Public Transport Information Signs</a:t>
            </a:r>
          </a:p>
          <a:p>
            <a:pPr marL="285750" indent="-285750" algn="just">
              <a:lnSpc>
                <a:spcPct val="90000"/>
              </a:lnSpc>
              <a:spcBef>
                <a:spcPct val="20000"/>
              </a:spcBef>
              <a:buFont typeface="Arial" panose="020B0604020202020204" pitchFamily="34" charset="0"/>
              <a:buChar char="•"/>
            </a:pPr>
            <a:r>
              <a:rPr lang="en-US" sz="1900" kern="1200" dirty="0">
                <a:solidFill>
                  <a:srgbClr val="800080"/>
                </a:solidFill>
                <a:latin typeface="+mn-lt"/>
                <a:ea typeface="+mn-ea"/>
                <a:cs typeface="+mn-cs"/>
              </a:rPr>
              <a:t>Two signs were proposed to be provided in hub buildings (location unknown). </a:t>
            </a:r>
          </a:p>
          <a:p>
            <a:pPr marL="285750" indent="-285750" algn="just">
              <a:lnSpc>
                <a:spcPct val="90000"/>
              </a:lnSpc>
              <a:spcBef>
                <a:spcPct val="20000"/>
              </a:spcBef>
              <a:buFont typeface="Arial" panose="020B0604020202020204" pitchFamily="34" charset="0"/>
              <a:buChar char="•"/>
            </a:pPr>
            <a:r>
              <a:rPr lang="en-US" sz="1900" kern="1200" dirty="0">
                <a:solidFill>
                  <a:srgbClr val="800080"/>
                </a:solidFill>
                <a:latin typeface="+mn-lt"/>
                <a:ea typeface="+mn-ea"/>
                <a:cs typeface="+mn-cs"/>
              </a:rPr>
              <a:t>However, RTPI signs have already been provided at the bus station and the Healthy Living Centre bus stop, which is considered by the Town Deal team to fulfil need.</a:t>
            </a:r>
          </a:p>
          <a:p>
            <a:pPr marL="285750" indent="-285750" algn="just">
              <a:lnSpc>
                <a:spcPct val="90000"/>
              </a:lnSpc>
              <a:spcBef>
                <a:spcPct val="20000"/>
              </a:spcBef>
              <a:buFont typeface="Arial" panose="020B0604020202020204" pitchFamily="34" charset="0"/>
              <a:buChar char="•"/>
            </a:pPr>
            <a:endParaRPr lang="en-GB" sz="1900" dirty="0">
              <a:solidFill>
                <a:srgbClr val="800080"/>
              </a:solidFill>
            </a:endParaRPr>
          </a:p>
          <a:p>
            <a:pPr algn="just">
              <a:lnSpc>
                <a:spcPct val="90000"/>
              </a:lnSpc>
              <a:spcBef>
                <a:spcPct val="20000"/>
              </a:spcBef>
            </a:pPr>
            <a:r>
              <a:rPr lang="en-GB" sz="1900" b="1" dirty="0">
                <a:solidFill>
                  <a:srgbClr val="800080"/>
                </a:solidFill>
              </a:rPr>
              <a:t>Proposal for Staveley</a:t>
            </a:r>
          </a:p>
          <a:p>
            <a:pPr marL="285750" indent="-285750" algn="just">
              <a:lnSpc>
                <a:spcPct val="90000"/>
              </a:lnSpc>
              <a:spcBef>
                <a:spcPct val="20000"/>
              </a:spcBef>
              <a:buFont typeface="Arial" panose="020B0604020202020204" pitchFamily="34" charset="0"/>
              <a:buChar char="•"/>
            </a:pPr>
            <a:r>
              <a:rPr lang="en-US" sz="1900" dirty="0">
                <a:solidFill>
                  <a:srgbClr val="800080"/>
                </a:solidFill>
              </a:rPr>
              <a:t>Public transport team advise there is potential to provide an additional four RTPI signs along the Service 90 route (see next slide) from the £30,000 budget. </a:t>
            </a:r>
          </a:p>
          <a:p>
            <a:pPr marL="285750" indent="-285750" algn="just">
              <a:lnSpc>
                <a:spcPct val="90000"/>
              </a:lnSpc>
              <a:spcBef>
                <a:spcPct val="20000"/>
              </a:spcBef>
              <a:buFont typeface="Arial" panose="020B0604020202020204" pitchFamily="34" charset="0"/>
              <a:buChar char="•"/>
            </a:pPr>
            <a:r>
              <a:rPr lang="en-US" sz="1900" dirty="0">
                <a:solidFill>
                  <a:srgbClr val="800080"/>
                </a:solidFill>
              </a:rPr>
              <a:t>These would expand access to RTPI across the Staveley Town Deal area.</a:t>
            </a:r>
          </a:p>
          <a:p>
            <a:pPr marL="285750" indent="-285750" algn="just">
              <a:lnSpc>
                <a:spcPct val="90000"/>
              </a:lnSpc>
              <a:spcBef>
                <a:spcPct val="20000"/>
              </a:spcBef>
              <a:buFont typeface="Arial" panose="020B0604020202020204" pitchFamily="34" charset="0"/>
              <a:buChar char="•"/>
            </a:pPr>
            <a:endParaRPr lang="en-GB" sz="1900" dirty="0">
              <a:solidFill>
                <a:srgbClr val="800080"/>
              </a:solidFill>
            </a:endParaRPr>
          </a:p>
          <a:p>
            <a:pPr algn="just">
              <a:lnSpc>
                <a:spcPct val="90000"/>
              </a:lnSpc>
              <a:spcBef>
                <a:spcPct val="20000"/>
              </a:spcBef>
            </a:pPr>
            <a:r>
              <a:rPr lang="en-GB" sz="1900" b="1" dirty="0">
                <a:solidFill>
                  <a:srgbClr val="800080"/>
                </a:solidFill>
              </a:rPr>
              <a:t>Timeline</a:t>
            </a:r>
          </a:p>
          <a:p>
            <a:pPr marL="285750" indent="-285750" algn="just">
              <a:lnSpc>
                <a:spcPct val="90000"/>
              </a:lnSpc>
              <a:spcBef>
                <a:spcPct val="20000"/>
              </a:spcBef>
              <a:buFont typeface="Arial" panose="020B0604020202020204" pitchFamily="34" charset="0"/>
              <a:buChar char="•"/>
            </a:pPr>
            <a:r>
              <a:rPr lang="en-US" sz="1900" dirty="0">
                <a:solidFill>
                  <a:srgbClr val="800080"/>
                </a:solidFill>
              </a:rPr>
              <a:t>Current procurement Framework Contract ends in November 2023 and therefore funding would need to be passed to DCC by early October 2023 to deliver these. </a:t>
            </a:r>
          </a:p>
          <a:p>
            <a:pPr marL="285750" indent="-285750" algn="just">
              <a:lnSpc>
                <a:spcPct val="90000"/>
              </a:lnSpc>
              <a:spcBef>
                <a:spcPct val="20000"/>
              </a:spcBef>
              <a:buFont typeface="Arial" panose="020B0604020202020204" pitchFamily="34" charset="0"/>
              <a:buChar char="•"/>
            </a:pPr>
            <a:r>
              <a:rPr lang="en-US" sz="1900" dirty="0">
                <a:solidFill>
                  <a:srgbClr val="800080"/>
                </a:solidFill>
              </a:rPr>
              <a:t>Otherwise access to the new Framework Contract would be approximately March 2024.</a:t>
            </a:r>
          </a:p>
          <a:p>
            <a:pPr marL="285750" indent="-285750" algn="just">
              <a:lnSpc>
                <a:spcPct val="90000"/>
              </a:lnSpc>
              <a:spcBef>
                <a:spcPct val="20000"/>
              </a:spcBef>
              <a:buFont typeface="Arial" panose="020B0604020202020204" pitchFamily="34" charset="0"/>
              <a:buChar char="•"/>
            </a:pPr>
            <a:endParaRPr lang="en-US" sz="1900" dirty="0">
              <a:solidFill>
                <a:srgbClr val="800080"/>
              </a:solidFill>
            </a:endParaRPr>
          </a:p>
          <a:p>
            <a:pPr algn="just">
              <a:lnSpc>
                <a:spcPct val="90000"/>
              </a:lnSpc>
              <a:spcBef>
                <a:spcPct val="20000"/>
              </a:spcBef>
            </a:pPr>
            <a:r>
              <a:rPr lang="en-GB" sz="1900" b="1" dirty="0">
                <a:solidFill>
                  <a:srgbClr val="800080"/>
                </a:solidFill>
              </a:rPr>
              <a:t>Next Steps</a:t>
            </a:r>
          </a:p>
          <a:p>
            <a:pPr marL="285750" indent="-285750" algn="just">
              <a:lnSpc>
                <a:spcPct val="90000"/>
              </a:lnSpc>
              <a:spcBef>
                <a:spcPct val="20000"/>
              </a:spcBef>
              <a:buFont typeface="Arial" panose="020B0604020202020204" pitchFamily="34" charset="0"/>
              <a:buChar char="•"/>
            </a:pPr>
            <a:r>
              <a:rPr lang="en-US" sz="1900" dirty="0">
                <a:solidFill>
                  <a:srgbClr val="800080"/>
                </a:solidFill>
              </a:rPr>
              <a:t>DCC to identify locations in and around Town Square and on key bus stops</a:t>
            </a:r>
          </a:p>
          <a:p>
            <a:pPr marL="285750" indent="-285750" algn="just">
              <a:lnSpc>
                <a:spcPct val="90000"/>
              </a:lnSpc>
              <a:spcBef>
                <a:spcPct val="20000"/>
              </a:spcBef>
              <a:buFont typeface="Arial" panose="020B0604020202020204" pitchFamily="34" charset="0"/>
              <a:buChar char="•"/>
            </a:pPr>
            <a:r>
              <a:rPr lang="en-US" sz="1900" dirty="0">
                <a:solidFill>
                  <a:srgbClr val="800080"/>
                </a:solidFill>
              </a:rPr>
              <a:t>Locations would be subject to electrical connection being available.</a:t>
            </a:r>
          </a:p>
          <a:p>
            <a:pPr marL="285750" indent="-285750">
              <a:lnSpc>
                <a:spcPct val="90000"/>
              </a:lnSpc>
              <a:spcBef>
                <a:spcPct val="20000"/>
              </a:spcBef>
              <a:buFont typeface="Arial" panose="020B0604020202020204" pitchFamily="34" charset="0"/>
              <a:buChar char="•"/>
            </a:pPr>
            <a:endParaRPr lang="en-US" sz="1200" dirty="0">
              <a:solidFill>
                <a:srgbClr val="800080"/>
              </a:solidFill>
            </a:endParaRPr>
          </a:p>
        </p:txBody>
      </p:sp>
    </p:spTree>
    <p:extLst>
      <p:ext uri="{BB962C8B-B14F-4D97-AF65-F5344CB8AC3E}">
        <p14:creationId xmlns:p14="http://schemas.microsoft.com/office/powerpoint/2010/main" val="1271371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98451020-6AD1-20AE-4B33-3B37CEFAFB5A}"/>
              </a:ext>
            </a:extLst>
          </p:cNvPr>
          <p:cNvSpPr>
            <a:spLocks noGrp="1"/>
          </p:cNvSpPr>
          <p:nvPr>
            <p:ph type="title"/>
          </p:nvPr>
        </p:nvSpPr>
        <p:spPr>
          <a:xfrm>
            <a:off x="133814" y="270496"/>
            <a:ext cx="6501161" cy="717821"/>
          </a:xfrm>
        </p:spPr>
        <p:txBody>
          <a:bodyPr vert="horz" lIns="91440" tIns="45720" rIns="91440" bIns="45720" rtlCol="0" anchor="ctr">
            <a:normAutofit/>
          </a:bodyPr>
          <a:lstStyle/>
          <a:p>
            <a:pPr>
              <a:lnSpc>
                <a:spcPct val="90000"/>
              </a:lnSpc>
            </a:pPr>
            <a:r>
              <a:rPr lang="en-US" sz="3200" dirty="0"/>
              <a:t>Bus Route 90</a:t>
            </a:r>
          </a:p>
        </p:txBody>
      </p:sp>
      <p:pic>
        <p:nvPicPr>
          <p:cNvPr id="3" name="Picture 2">
            <a:extLst>
              <a:ext uri="{FF2B5EF4-FFF2-40B4-BE49-F238E27FC236}">
                <a16:creationId xmlns:a16="http://schemas.microsoft.com/office/drawing/2014/main" id="{B7BC4EEA-2733-0E99-E6C9-CF3F9AF0FFF6}"/>
              </a:ext>
            </a:extLst>
          </p:cNvPr>
          <p:cNvPicPr>
            <a:picLocks noChangeAspect="1"/>
          </p:cNvPicPr>
          <p:nvPr/>
        </p:nvPicPr>
        <p:blipFill>
          <a:blip r:embed="rId3"/>
          <a:stretch>
            <a:fillRect/>
          </a:stretch>
        </p:blipFill>
        <p:spPr>
          <a:xfrm>
            <a:off x="1321419" y="960552"/>
            <a:ext cx="6501161" cy="5626952"/>
          </a:xfrm>
          <a:prstGeom prst="rect">
            <a:avLst/>
          </a:prstGeom>
        </p:spPr>
      </p:pic>
    </p:spTree>
    <p:extLst>
      <p:ext uri="{BB962C8B-B14F-4D97-AF65-F5344CB8AC3E}">
        <p14:creationId xmlns:p14="http://schemas.microsoft.com/office/powerpoint/2010/main" val="261596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98451020-6AD1-20AE-4B33-3B37CEFAFB5A}"/>
              </a:ext>
            </a:extLst>
          </p:cNvPr>
          <p:cNvSpPr>
            <a:spLocks noGrp="1"/>
          </p:cNvSpPr>
          <p:nvPr>
            <p:ph type="title"/>
          </p:nvPr>
        </p:nvSpPr>
        <p:spPr>
          <a:xfrm>
            <a:off x="457200" y="274638"/>
            <a:ext cx="5050904" cy="1143000"/>
          </a:xfrm>
        </p:spPr>
        <p:txBody>
          <a:bodyPr vert="horz" lIns="91440" tIns="45720" rIns="91440" bIns="45720" rtlCol="0" anchor="ctr">
            <a:normAutofit/>
          </a:bodyPr>
          <a:lstStyle/>
          <a:p>
            <a:r>
              <a:rPr lang="en-US" dirty="0"/>
              <a:t>Staveley Bus Stops</a:t>
            </a:r>
          </a:p>
        </p:txBody>
      </p:sp>
      <p:pic>
        <p:nvPicPr>
          <p:cNvPr id="2" name="Picture 1">
            <a:extLst>
              <a:ext uri="{FF2B5EF4-FFF2-40B4-BE49-F238E27FC236}">
                <a16:creationId xmlns:a16="http://schemas.microsoft.com/office/drawing/2014/main" id="{0A7CC20D-55DC-F17B-82B2-5C76F88288BD}"/>
              </a:ext>
            </a:extLst>
          </p:cNvPr>
          <p:cNvPicPr>
            <a:picLocks noChangeAspect="1"/>
          </p:cNvPicPr>
          <p:nvPr/>
        </p:nvPicPr>
        <p:blipFill rotWithShape="1">
          <a:blip r:embed="rId3"/>
          <a:srcRect r="6515" b="2866"/>
          <a:stretch/>
        </p:blipFill>
        <p:spPr>
          <a:xfrm>
            <a:off x="228798" y="1645469"/>
            <a:ext cx="8686404" cy="4038893"/>
          </a:xfrm>
          <a:prstGeom prst="rect">
            <a:avLst/>
          </a:prstGeom>
          <a:noFill/>
        </p:spPr>
      </p:pic>
    </p:spTree>
    <p:extLst>
      <p:ext uri="{BB962C8B-B14F-4D97-AF65-F5344CB8AC3E}">
        <p14:creationId xmlns:p14="http://schemas.microsoft.com/office/powerpoint/2010/main" val="27113700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98451020-6AD1-20AE-4B33-3B37CEFAFB5A}"/>
              </a:ext>
            </a:extLst>
          </p:cNvPr>
          <p:cNvSpPr>
            <a:spLocks noGrp="1"/>
          </p:cNvSpPr>
          <p:nvPr>
            <p:ph type="title"/>
          </p:nvPr>
        </p:nvSpPr>
        <p:spPr>
          <a:xfrm>
            <a:off x="0" y="270496"/>
            <a:ext cx="6501161" cy="717821"/>
          </a:xfrm>
        </p:spPr>
        <p:txBody>
          <a:bodyPr vert="horz" lIns="91440" tIns="45720" rIns="91440" bIns="45720" rtlCol="0" anchor="ctr">
            <a:normAutofit/>
          </a:bodyPr>
          <a:lstStyle/>
          <a:p>
            <a:pPr>
              <a:lnSpc>
                <a:spcPct val="90000"/>
              </a:lnSpc>
            </a:pPr>
            <a:r>
              <a:rPr lang="en-US" sz="3200"/>
              <a:t>Recommendations &amp; Decisions</a:t>
            </a:r>
          </a:p>
        </p:txBody>
      </p:sp>
      <p:sp>
        <p:nvSpPr>
          <p:cNvPr id="9" name="TextBox 8">
            <a:extLst>
              <a:ext uri="{FF2B5EF4-FFF2-40B4-BE49-F238E27FC236}">
                <a16:creationId xmlns:a16="http://schemas.microsoft.com/office/drawing/2014/main" id="{FBBF44C2-6271-D02B-481F-69569B55B73D}"/>
              </a:ext>
            </a:extLst>
          </p:cNvPr>
          <p:cNvSpPr txBox="1"/>
          <p:nvPr/>
        </p:nvSpPr>
        <p:spPr>
          <a:xfrm>
            <a:off x="351263" y="1712958"/>
            <a:ext cx="8441473" cy="4024917"/>
          </a:xfrm>
          <a:prstGeom prst="rect">
            <a:avLst/>
          </a:prstGeom>
        </p:spPr>
        <p:txBody>
          <a:bodyPr vert="horz" lIns="91440" tIns="45720" rIns="91440" bIns="45720" rtlCol="0" anchor="t">
            <a:normAutofit lnSpcReduction="10000"/>
          </a:bodyPr>
          <a:lstStyle/>
          <a:p>
            <a:pPr marL="457200" indent="-457200">
              <a:lnSpc>
                <a:spcPct val="90000"/>
              </a:lnSpc>
              <a:spcBef>
                <a:spcPct val="20000"/>
              </a:spcBef>
              <a:buAutoNum type="arabicPeriod"/>
            </a:pPr>
            <a:r>
              <a:rPr lang="en-US" sz="1900" b="1" kern="1200">
                <a:solidFill>
                  <a:srgbClr val="800080"/>
                </a:solidFill>
                <a:latin typeface="+mn-lt"/>
                <a:ea typeface="+mn-ea"/>
                <a:cs typeface="+mn-cs"/>
              </a:rPr>
              <a:t>Wheels to Work</a:t>
            </a:r>
          </a:p>
          <a:p>
            <a:pPr marL="914400" lvl="1" indent="-457200">
              <a:lnSpc>
                <a:spcPct val="90000"/>
              </a:lnSpc>
              <a:spcBef>
                <a:spcPct val="20000"/>
              </a:spcBef>
              <a:buAutoNum type="arabicPeriod"/>
            </a:pPr>
            <a:r>
              <a:rPr lang="en-US" sz="1900">
                <a:solidFill>
                  <a:srgbClr val="800080"/>
                </a:solidFill>
              </a:rPr>
              <a:t>Note the key components and expected outcome. Further update will be provided as the scheme progresses.</a:t>
            </a:r>
          </a:p>
          <a:p>
            <a:pPr lvl="1">
              <a:lnSpc>
                <a:spcPct val="90000"/>
              </a:lnSpc>
              <a:spcBef>
                <a:spcPct val="20000"/>
              </a:spcBef>
            </a:pPr>
            <a:endParaRPr lang="en-US" sz="1900" kern="1200">
              <a:solidFill>
                <a:srgbClr val="800080"/>
              </a:solidFill>
              <a:latin typeface="+mn-lt"/>
              <a:ea typeface="+mn-ea"/>
              <a:cs typeface="+mn-cs"/>
            </a:endParaRPr>
          </a:p>
          <a:p>
            <a:pPr marL="457200" indent="-457200">
              <a:lnSpc>
                <a:spcPct val="90000"/>
              </a:lnSpc>
              <a:spcBef>
                <a:spcPct val="20000"/>
              </a:spcBef>
              <a:buAutoNum type="arabicPeriod"/>
            </a:pPr>
            <a:r>
              <a:rPr lang="en-US" sz="1900" b="1">
                <a:solidFill>
                  <a:srgbClr val="800080"/>
                </a:solidFill>
              </a:rPr>
              <a:t>Electric Vehicle charge points</a:t>
            </a:r>
          </a:p>
          <a:p>
            <a:pPr marL="914400" lvl="1" indent="-457200">
              <a:lnSpc>
                <a:spcPct val="90000"/>
              </a:lnSpc>
              <a:spcBef>
                <a:spcPct val="20000"/>
              </a:spcBef>
              <a:buAutoNum type="arabicPeriod"/>
            </a:pPr>
            <a:r>
              <a:rPr lang="en-US" sz="1900">
                <a:solidFill>
                  <a:srgbClr val="800080"/>
                </a:solidFill>
              </a:rPr>
              <a:t>Note progress and delivery timescales for electric charge points in Staveley.</a:t>
            </a:r>
          </a:p>
          <a:p>
            <a:pPr marL="914400" lvl="1" indent="-457200">
              <a:lnSpc>
                <a:spcPct val="90000"/>
              </a:lnSpc>
              <a:spcBef>
                <a:spcPct val="20000"/>
              </a:spcBef>
              <a:buAutoNum type="arabicPeriod"/>
            </a:pPr>
            <a:r>
              <a:rPr lang="en-US" sz="1900">
                <a:solidFill>
                  <a:srgbClr val="800080"/>
                </a:solidFill>
              </a:rPr>
              <a:t>Advise approach to use of £30,000 electric vehicle charge point funding.</a:t>
            </a:r>
          </a:p>
          <a:p>
            <a:pPr lvl="1">
              <a:lnSpc>
                <a:spcPct val="90000"/>
              </a:lnSpc>
              <a:spcBef>
                <a:spcPct val="20000"/>
              </a:spcBef>
            </a:pPr>
            <a:endParaRPr lang="en-US" sz="1900">
              <a:solidFill>
                <a:srgbClr val="800080"/>
              </a:solidFill>
            </a:endParaRPr>
          </a:p>
          <a:p>
            <a:pPr marL="457200" indent="-457200">
              <a:lnSpc>
                <a:spcPct val="90000"/>
              </a:lnSpc>
              <a:spcBef>
                <a:spcPct val="20000"/>
              </a:spcBef>
              <a:buAutoNum type="arabicPeriod"/>
            </a:pPr>
            <a:r>
              <a:rPr lang="en-US" sz="1900" b="1">
                <a:solidFill>
                  <a:srgbClr val="800080"/>
                </a:solidFill>
              </a:rPr>
              <a:t>Real Time Public Transport Information Signs</a:t>
            </a:r>
          </a:p>
          <a:p>
            <a:pPr marL="914400" lvl="1" indent="-457200">
              <a:lnSpc>
                <a:spcPct val="90000"/>
              </a:lnSpc>
              <a:spcBef>
                <a:spcPct val="20000"/>
              </a:spcBef>
              <a:buAutoNum type="arabicPeriod"/>
            </a:pPr>
            <a:r>
              <a:rPr lang="en-US" sz="1900">
                <a:solidFill>
                  <a:srgbClr val="800080"/>
                </a:solidFill>
              </a:rPr>
              <a:t>Collaborate with DCC officers to identify suitable locations for additional RTPI signs</a:t>
            </a:r>
          </a:p>
          <a:p>
            <a:pPr marL="914400" lvl="1" indent="-457200">
              <a:lnSpc>
                <a:spcPct val="90000"/>
              </a:lnSpc>
              <a:spcBef>
                <a:spcPct val="20000"/>
              </a:spcBef>
              <a:buAutoNum type="arabicPeriod"/>
            </a:pPr>
            <a:r>
              <a:rPr lang="en-US" sz="1900">
                <a:solidFill>
                  <a:srgbClr val="800080"/>
                </a:solidFill>
              </a:rPr>
              <a:t>Expediate transfer of funding to ensure delivery this financial year</a:t>
            </a:r>
          </a:p>
          <a:p>
            <a:pPr>
              <a:lnSpc>
                <a:spcPct val="90000"/>
              </a:lnSpc>
              <a:spcBef>
                <a:spcPct val="20000"/>
              </a:spcBef>
            </a:pPr>
            <a:endParaRPr lang="en-US" sz="1900">
              <a:solidFill>
                <a:srgbClr val="800080"/>
              </a:solidFill>
            </a:endParaRPr>
          </a:p>
          <a:p>
            <a:pPr>
              <a:lnSpc>
                <a:spcPct val="90000"/>
              </a:lnSpc>
              <a:spcBef>
                <a:spcPct val="20000"/>
              </a:spcBef>
            </a:pPr>
            <a:endParaRPr lang="en-US" sz="1900" kern="1200">
              <a:solidFill>
                <a:srgbClr val="800080"/>
              </a:solidFill>
              <a:latin typeface="+mn-lt"/>
              <a:ea typeface="+mn-ea"/>
              <a:cs typeface="+mn-cs"/>
            </a:endParaRPr>
          </a:p>
        </p:txBody>
      </p:sp>
      <p:sp>
        <p:nvSpPr>
          <p:cNvPr id="2" name="Title 1">
            <a:extLst>
              <a:ext uri="{FF2B5EF4-FFF2-40B4-BE49-F238E27FC236}">
                <a16:creationId xmlns:a16="http://schemas.microsoft.com/office/drawing/2014/main" id="{D4B1F5E9-9C56-2F00-165A-9B1A1088D441}"/>
              </a:ext>
            </a:extLst>
          </p:cNvPr>
          <p:cNvSpPr txBox="1">
            <a:spLocks/>
          </p:cNvSpPr>
          <p:nvPr/>
        </p:nvSpPr>
        <p:spPr>
          <a:xfrm>
            <a:off x="133814" y="988317"/>
            <a:ext cx="6501161" cy="594375"/>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500" b="1" kern="1200">
                <a:solidFill>
                  <a:srgbClr val="800080"/>
                </a:solidFill>
                <a:latin typeface="+mj-lt"/>
                <a:ea typeface="+mj-ea"/>
                <a:cs typeface="+mj-cs"/>
              </a:defRPr>
            </a:lvl1pPr>
          </a:lstStyle>
          <a:p>
            <a:pPr>
              <a:lnSpc>
                <a:spcPct val="90000"/>
              </a:lnSpc>
            </a:pPr>
            <a:r>
              <a:rPr lang="en-US" sz="2000" b="0"/>
              <a:t>It is recommended that the Staveley Town Deal Board;</a:t>
            </a:r>
          </a:p>
        </p:txBody>
      </p:sp>
    </p:spTree>
    <p:extLst>
      <p:ext uri="{BB962C8B-B14F-4D97-AF65-F5344CB8AC3E}">
        <p14:creationId xmlns:p14="http://schemas.microsoft.com/office/powerpoint/2010/main" val="265156327"/>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9264C0C4-AEA5-4E78-9A00-E3584A5F99C0}" vid="{1C0AA80B-D188-4825-A9AD-9BC6EA7F933C}"/>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9264C0C4-AEA5-4E78-9A00-E3584A5F99C0}" vid="{1C0AA80B-D188-4825-A9AD-9BC6EA7F933C}"/>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9264C0C4-AEA5-4E78-9A00-E3584A5F99C0}" vid="{1C0AA80B-D188-4825-A9AD-9BC6EA7F933C}"/>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3AFBBA0375F9A488C84BA5C0C9B0C5E" ma:contentTypeVersion="22" ma:contentTypeDescription="Create a new document." ma:contentTypeScope="" ma:versionID="8cabb13f4c2cc151d8213984b2df3bf1">
  <xsd:schema xmlns:xsd="http://www.w3.org/2001/XMLSchema" xmlns:xs="http://www.w3.org/2001/XMLSchema" xmlns:p="http://schemas.microsoft.com/office/2006/metadata/properties" xmlns:ns2="2f88ee84-22ee-43a8-9b34-327afaecc87e" xmlns:ns3="66ed5a43-5aed-4bf4-9fef-753685a125d2" targetNamespace="http://schemas.microsoft.com/office/2006/metadata/properties" ma:root="true" ma:fieldsID="60bb086c9b6af9d2769493e181b8d482" ns2:_="" ns3:_="">
    <xsd:import namespace="2f88ee84-22ee-43a8-9b34-327afaecc87e"/>
    <xsd:import namespace="66ed5a43-5aed-4bf4-9fef-753685a125d2"/>
    <xsd:element name="properties">
      <xsd:complexType>
        <xsd:sequence>
          <xsd:element name="documentManagement">
            <xsd:complexType>
              <xsd:all>
                <xsd:element ref="ns2:mdad12741acb4253aa014861ef02c092" minOccurs="0"/>
                <xsd:element ref="ns3:TaxCatchAll" minOccurs="0"/>
                <xsd:element ref="ns2:i77ccaded8b24abfb286fb4ae7abde6d" minOccurs="0"/>
                <xsd:element ref="ns2:d196699515fe4986bdbc771e7d8e786b" minOccurs="0"/>
                <xsd:element ref="ns2:je7899fab64c4235a445015662b2109e" minOccurs="0"/>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2:MediaServiceDateTaken" minOccurs="0"/>
                <xsd:element ref="ns2:MediaServiceGenerationTime" minOccurs="0"/>
                <xsd:element ref="ns2:MediaServiceEventHashCode" minOccurs="0"/>
                <xsd:element ref="ns2:MediaServiceOCR"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88ee84-22ee-43a8-9b34-327afaecc87e" elementFormDefault="qualified">
    <xsd:import namespace="http://schemas.microsoft.com/office/2006/documentManagement/types"/>
    <xsd:import namespace="http://schemas.microsoft.com/office/infopath/2007/PartnerControls"/>
    <xsd:element name="mdad12741acb4253aa014861ef02c092" ma:index="9" nillable="true" ma:taxonomy="true" ma:internalName="mdad12741acb4253aa014861ef02c092" ma:taxonomyFieldName="System_x002e_Collections_x002e_DictionaryEntry_x002e_Key" ma:displayName="Search Tags" ma:fieldId="{6dad1274-1acb-4253-aa01-4861ef02c092}" ma:taxonomyMulti="true" ma:sspId="32758402-1e16-4577-8300-bda3ead60d31" ma:termSetId="5b92efb4-c5ef-4e48-a7a1-8137c8141282" ma:anchorId="00000000-0000-0000-0000-000000000000" ma:open="false" ma:isKeyword="false">
      <xsd:complexType>
        <xsd:sequence>
          <xsd:element ref="pc:Terms" minOccurs="0" maxOccurs="1"/>
        </xsd:sequence>
      </xsd:complexType>
    </xsd:element>
    <xsd:element name="i77ccaded8b24abfb286fb4ae7abde6d" ma:index="12" nillable="true" ma:taxonomy="true" ma:internalName="i77ccaded8b24abfb286fb4ae7abde6d" ma:taxonomyFieldName="System_x002e_Collections_x002e_DictionaryEntry_x002e_Key0" ma:displayName="Department" ma:fieldId="{277ccade-d8b2-4abf-b286-fb4ae7abde6d}" ma:sspId="32758402-1e16-4577-8300-bda3ead60d31" ma:termSetId="8ed8c9ea-7052-4c1d-a4d7-b9c10bffea6f" ma:anchorId="00000000-0000-0000-0000-000000000000" ma:open="false" ma:isKeyword="false">
      <xsd:complexType>
        <xsd:sequence>
          <xsd:element ref="pc:Terms" minOccurs="0" maxOccurs="1"/>
        </xsd:sequence>
      </xsd:complexType>
    </xsd:element>
    <xsd:element name="d196699515fe4986bdbc771e7d8e786b" ma:index="14" nillable="true" ma:taxonomy="true" ma:internalName="d196699515fe4986bdbc771e7d8e786b" ma:taxonomyFieldName="System_x002e_Collections_x002e_DictionaryEntry_x002e_Key1" ma:displayName="Company" ma:fieldId="{d1966995-15fe-4986-bdbc-771e7d8e786b}" ma:sspId="32758402-1e16-4577-8300-bda3ead60d31" ma:termSetId="8725dfb7-6227-4d2c-81f7-452283eab1da" ma:anchorId="00000000-0000-0000-0000-000000000000" ma:open="false" ma:isKeyword="false">
      <xsd:complexType>
        <xsd:sequence>
          <xsd:element ref="pc:Terms" minOccurs="0" maxOccurs="1"/>
        </xsd:sequence>
      </xsd:complexType>
    </xsd:element>
    <xsd:element name="je7899fab64c4235a445015662b2109e" ma:index="16" nillable="true" ma:taxonomy="true" ma:internalName="je7899fab64c4235a445015662b2109e" ma:taxonomyFieldName="System_x002e_Collections_x002e_DictionaryEntry_x002e_Key2" ma:displayName="Responsibility Unit" ma:fieldId="{3e7899fa-b64c-4235-a445-015662b2109e}" ma:sspId="32758402-1e16-4577-8300-bda3ead60d31" ma:termSetId="12107275-21c7-4c8d-8214-3d90ab2e9b76" ma:anchorId="00000000-0000-0000-0000-000000000000" ma:open="false" ma:isKeyword="false">
      <xsd:complexType>
        <xsd:sequence>
          <xsd:element ref="pc:Terms" minOccurs="0" maxOccurs="1"/>
        </xsd:sequence>
      </xsd:complexType>
    </xsd:element>
    <xsd:element name="MediaServiceMetadata" ma:index="17" nillable="true" ma:displayName="MediaServiceMetadata" ma:hidden="true" ma:internalName="MediaServiceMetadata" ma:readOnly="true">
      <xsd:simpleType>
        <xsd:restriction base="dms:Note"/>
      </xsd:simpleType>
    </xsd:element>
    <xsd:element name="MediaServiceFastMetadata" ma:index="18" nillable="true" ma:displayName="MediaServiceFastMetadata" ma:hidden="true" ma:internalName="MediaServiceFastMetadata" ma:readOnly="true">
      <xsd:simpleType>
        <xsd:restriction base="dms:Note"/>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32758402-1e16-4577-8300-bda3ead60d31" ma:termSetId="09814cd3-568e-fe90-9814-8d621ff8fb84" ma:anchorId="fba54fb3-c3e1-fe81-a776-ca4b69148c4d" ma:open="true" ma:isKeyword="false">
      <xsd:complexType>
        <xsd:sequence>
          <xsd:element ref="pc:Terms" minOccurs="0" maxOccurs="1"/>
        </xsd:sequence>
      </xsd:complexType>
    </xsd:element>
    <xsd:element name="MediaServiceDateTaken" ma:index="25" nillable="true" ma:displayName="MediaServiceDateTaken" ma:hidden="true" ma:indexed="true" ma:internalName="MediaServiceDateTaken" ma:readOnly="true">
      <xsd:simpleType>
        <xsd:restriction base="dms:Text"/>
      </xsd:simpleType>
    </xsd:element>
    <xsd:element name="MediaServiceGenerationTime" ma:index="26" nillable="true" ma:displayName="MediaServiceGenerationTime" ma:hidden="true" ma:internalName="MediaServiceGenerationTime" ma:readOnly="true">
      <xsd:simpleType>
        <xsd:restriction base="dms:Text"/>
      </xsd:simpleType>
    </xsd:element>
    <xsd:element name="MediaServiceEventHashCode" ma:index="27" nillable="true" ma:displayName="MediaServiceEventHashCode" ma:hidden="true" ma:internalName="MediaServiceEventHashCode" ma:readOnly="true">
      <xsd:simpleType>
        <xsd:restriction base="dms:Text"/>
      </xsd:simpleType>
    </xsd:element>
    <xsd:element name="MediaServiceOCR" ma:index="28" nillable="true" ma:displayName="Extracted Text" ma:internalName="MediaServiceOCR" ma:readOnly="true">
      <xsd:simpleType>
        <xsd:restriction base="dms:Note">
          <xsd:maxLength value="255"/>
        </xsd:restriction>
      </xsd:simpleType>
    </xsd:element>
    <xsd:element name="MediaServiceObjectDetectorVersions" ma:index="29"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6ed5a43-5aed-4bf4-9fef-753685a125d2"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5fa285dd-0af9-479c-aedb-80ca28489e21}" ma:internalName="TaxCatchAll" ma:showField="CatchAllData" ma:web="66ed5a43-5aed-4bf4-9fef-753685a125d2">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66ed5a43-5aed-4bf4-9fef-753685a125d2">
      <Value>13</Value>
      <Value>2</Value>
      <Value>4</Value>
      <Value>23</Value>
      <Value>22</Value>
      <Value>21</Value>
      <Value>20</Value>
      <Value>19</Value>
      <Value>18</Value>
      <Value>3</Value>
    </TaxCatchAll>
    <SharedWithUsers xmlns="66ed5a43-5aed-4bf4-9fef-753685a125d2">
      <UserInfo>
        <DisplayName>Karen Turnbull (Place)</DisplayName>
        <AccountId>12</AccountId>
        <AccountType/>
      </UserInfo>
      <UserInfo>
        <DisplayName>SharingLinks.25a48d6c-b439-4a67-956f-83530b7a7364.Flexible.cc011632-641b-4821-927d-03164a203513</DisplayName>
        <AccountId>39</AccountId>
        <AccountType/>
      </UserInfo>
      <UserInfo>
        <DisplayName>SharingLinks.1294d025-8d55-45d1-b0ea-8b553da2a1a7.Flexible.58565e0a-a2ae-4239-a6ec-cecd07d65621</DisplayName>
        <AccountId>40</AccountId>
        <AccountType/>
      </UserInfo>
      <UserInfo>
        <DisplayName>Carol Parsons (Place)</DisplayName>
        <AccountId>13</AccountId>
        <AccountType/>
      </UserInfo>
      <UserInfo>
        <DisplayName>Gill Millward (Place)</DisplayName>
        <AccountId>15</AccountId>
        <AccountType/>
      </UserInfo>
      <UserInfo>
        <DisplayName>Wendy Lamb (Childrens Services)</DisplayName>
        <AccountId>71</AccountId>
        <AccountType/>
      </UserInfo>
      <UserInfo>
        <DisplayName>SharingLinks.c878eefc-9398-4a23-b82b-b8c1b50bc340.Flexible.3f94dfcb-cfec-42e5-8bdc-02f3d107bd81</DisplayName>
        <AccountId>53</AccountId>
        <AccountType/>
      </UserInfo>
      <UserInfo>
        <DisplayName>Jaimi Simpson (Corporate Services and Transformation)</DisplayName>
        <AccountId>88</AccountId>
        <AccountType/>
      </UserInfo>
      <UserInfo>
        <DisplayName>George Davies (Corporate Services and Transformation)</DisplayName>
        <AccountId>95</AccountId>
        <AccountType/>
      </UserInfo>
      <UserInfo>
        <DisplayName>Anna Chapman (Place)</DisplayName>
        <AccountId>14</AccountId>
        <AccountType/>
      </UserInfo>
      <UserInfo>
        <DisplayName>SharingLinks.349a6c5f-bd76-491c-8c4c-14b5a200a716.Flexible.7552464a-fdf6-43fb-a4f0-f375fb070fcf</DisplayName>
        <AccountId>97</AccountId>
        <AccountType/>
      </UserInfo>
      <UserInfo>
        <DisplayName>Karl Apps (Place)</DisplayName>
        <AccountId>34</AccountId>
        <AccountType/>
      </UserInfo>
      <UserInfo>
        <DisplayName>Claire Brailsford (Place)</DisplayName>
        <AccountId>70</AccountId>
        <AccountType/>
      </UserInfo>
      <UserInfo>
        <DisplayName>David Hilton Barber (Place)</DisplayName>
        <AccountId>120</AccountId>
        <AccountType/>
      </UserInfo>
      <UserInfo>
        <DisplayName>Alan Marsden (Place)</DisplayName>
        <AccountId>43</AccountId>
        <AccountType/>
      </UserInfo>
      <UserInfo>
        <DisplayName>Daniel McCrory (Place)</DisplayName>
        <AccountId>33</AccountId>
        <AccountType/>
      </UserInfo>
      <UserInfo>
        <DisplayName>Joe Battye (Place)</DisplayName>
        <AccountId>45</AccountId>
        <AccountType/>
      </UserInfo>
      <UserInfo>
        <DisplayName>Jim Seymour (Place)</DisplayName>
        <AccountId>36</AccountId>
        <AccountType/>
      </UserInfo>
    </SharedWithUsers>
    <lcf76f155ced4ddcb4097134ff3c332f xmlns="2f88ee84-22ee-43a8-9b34-327afaecc87e">
      <Terms xmlns="http://schemas.microsoft.com/office/infopath/2007/PartnerControls"/>
    </lcf76f155ced4ddcb4097134ff3c332f>
    <i77ccaded8b24abfb286fb4ae7abde6d xmlns="2f88ee84-22ee-43a8-9b34-327afaecc87e">
      <Terms xmlns="http://schemas.microsoft.com/office/infopath/2007/PartnerControls">
        <TermInfo xmlns="http://schemas.microsoft.com/office/infopath/2007/PartnerControls">
          <TermName xmlns="http://schemas.microsoft.com/office/infopath/2007/PartnerControls">Economy Transport and Environment</TermName>
          <TermId xmlns="http://schemas.microsoft.com/office/infopath/2007/PartnerControls">20fb6215-17ce-4336-9d43-5dbb5fa00d51</TermId>
        </TermInfo>
      </Terms>
    </i77ccaded8b24abfb286fb4ae7abde6d>
    <je7899fab64c4235a445015662b2109e xmlns="2f88ee84-22ee-43a8-9b34-327afaecc87e">
      <Terms xmlns="http://schemas.microsoft.com/office/infopath/2007/PartnerControls">
        <TermInfo xmlns="http://schemas.microsoft.com/office/infopath/2007/PartnerControls">
          <TermName xmlns="http://schemas.microsoft.com/office/infopath/2007/PartnerControls">Not Specified</TermName>
          <TermId xmlns="http://schemas.microsoft.com/office/infopath/2007/PartnerControls">8aa55cc7-4ff2-4c6d-a08f-5e0be9a6d305</TermId>
        </TermInfo>
      </Terms>
    </je7899fab64c4235a445015662b2109e>
    <mdad12741acb4253aa014861ef02c092 xmlns="2f88ee84-22ee-43a8-9b34-327afaecc87e">
      <Terms xmlns="http://schemas.microsoft.com/office/infopath/2007/PartnerControls">
        <TermInfo xmlns="http://schemas.microsoft.com/office/infopath/2007/PartnerControls">
          <TermName xmlns="http://schemas.microsoft.com/office/infopath/2007/PartnerControls">sustainable travel</TermName>
          <TermId xmlns="http://schemas.microsoft.com/office/infopath/2007/PartnerControls">6876fda6-3d55-48af-b07e-4d03d83336e5</TermId>
        </TermInfo>
        <TermInfo xmlns="http://schemas.microsoft.com/office/infopath/2007/PartnerControls">
          <TermName xmlns="http://schemas.microsoft.com/office/infopath/2007/PartnerControls">white peak loop</TermName>
          <TermId xmlns="http://schemas.microsoft.com/office/infopath/2007/PartnerControls">29c31f8f-7b7a-48f0-85a9-083ac4a659b2</TermId>
        </TermInfo>
        <TermInfo xmlns="http://schemas.microsoft.com/office/infopath/2007/PartnerControls">
          <TermName xmlns="http://schemas.microsoft.com/office/infopath/2007/PartnerControls">key cycle network</TermName>
          <TermId xmlns="http://schemas.microsoft.com/office/infopath/2007/PartnerControls">4dda7b99-6ac3-4d7e-95bb-b7480f4e68dd</TermId>
        </TermInfo>
        <TermInfo xmlns="http://schemas.microsoft.com/office/infopath/2007/PartnerControls">
          <TermName xmlns="http://schemas.microsoft.com/office/infopath/2007/PartnerControls">cycling</TermName>
          <TermId xmlns="http://schemas.microsoft.com/office/infopath/2007/PartnerControls">998be722-fa08-4e80-bfeb-73ef1e0dd627</TermId>
        </TermInfo>
        <TermInfo xmlns="http://schemas.microsoft.com/office/infopath/2007/PartnerControls">
          <TermName xmlns="http://schemas.microsoft.com/office/infopath/2007/PartnerControls">walking</TermName>
          <TermId xmlns="http://schemas.microsoft.com/office/infopath/2007/PartnerControls">984509d7-130b-44c1-99cc-f81f5b3fab60</TermId>
        </TermInfo>
        <TermInfo xmlns="http://schemas.microsoft.com/office/infopath/2007/PartnerControls">
          <TermName xmlns="http://schemas.microsoft.com/office/infopath/2007/PartnerControls">Active Travel</TermName>
          <TermId xmlns="http://schemas.microsoft.com/office/infopath/2007/PartnerControls">c0c676d5-116e-4787-b695-32822a2f6cc9</TermId>
        </TermInfo>
        <TermInfo xmlns="http://schemas.microsoft.com/office/infopath/2007/PartnerControls">
          <TermName xmlns="http://schemas.microsoft.com/office/infopath/2007/PartnerControls">greenway</TermName>
          <TermId xmlns="http://schemas.microsoft.com/office/infopath/2007/PartnerControls">d8807074-2a70-4038-ac45-73652a245064</TermId>
        </TermInfo>
      </Terms>
    </mdad12741acb4253aa014861ef02c092>
    <d196699515fe4986bdbc771e7d8e786b xmlns="2f88ee84-22ee-43a8-9b34-327afaecc87e">
      <Terms xmlns="http://schemas.microsoft.com/office/infopath/2007/PartnerControls">
        <TermInfo xmlns="http://schemas.microsoft.com/office/infopath/2007/PartnerControls">
          <TermName xmlns="http://schemas.microsoft.com/office/infopath/2007/PartnerControls">Derbyshire County Council</TermName>
          <TermId xmlns="http://schemas.microsoft.com/office/infopath/2007/PartnerControls">d98d0933-9971-4d20-a5e2-6605b0b627c7</TermId>
        </TermInfo>
      </Terms>
    </d196699515fe4986bdbc771e7d8e786b>
  </documentManagement>
</p:properties>
</file>

<file path=customXml/itemProps1.xml><?xml version="1.0" encoding="utf-8"?>
<ds:datastoreItem xmlns:ds="http://schemas.openxmlformats.org/officeDocument/2006/customXml" ds:itemID="{05FAF9BD-A4BE-4858-A725-A6A80EAC29A3}">
  <ds:schemaRefs>
    <ds:schemaRef ds:uri="2f88ee84-22ee-43a8-9b34-327afaecc87e"/>
    <ds:schemaRef ds:uri="66ed5a43-5aed-4bf4-9fef-753685a125d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36051D1A-18F2-463D-96D4-60B66F99BE8F}">
  <ds:schemaRefs>
    <ds:schemaRef ds:uri="http://schemas.microsoft.com/sharepoint/v3/contenttype/forms"/>
  </ds:schemaRefs>
</ds:datastoreItem>
</file>

<file path=customXml/itemProps3.xml><?xml version="1.0" encoding="utf-8"?>
<ds:datastoreItem xmlns:ds="http://schemas.openxmlformats.org/officeDocument/2006/customXml" ds:itemID="{81EB2FB7-19E8-46E5-A283-8014445C6376}">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2f88ee84-22ee-43a8-9b34-327afaecc87e"/>
    <ds:schemaRef ds:uri="http://purl.org/dc/elements/1.1/"/>
    <ds:schemaRef ds:uri="http://schemas.microsoft.com/office/2006/metadata/properties"/>
    <ds:schemaRef ds:uri="66ed5a43-5aed-4bf4-9fef-753685a125d2"/>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423</TotalTime>
  <Words>1113</Words>
  <Application>Microsoft Office PowerPoint</Application>
  <PresentationFormat>On-screen Show (4:3)</PresentationFormat>
  <Paragraphs>109</Paragraphs>
  <Slides>8</Slides>
  <Notes>8</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8</vt:i4>
      </vt:variant>
    </vt:vector>
  </HeadingPairs>
  <TitlesOfParts>
    <vt:vector size="13" baseType="lpstr">
      <vt:lpstr>Arial</vt:lpstr>
      <vt:lpstr>Calibri</vt:lpstr>
      <vt:lpstr>Custom Design</vt:lpstr>
      <vt:lpstr>1_Custom Design</vt:lpstr>
      <vt:lpstr>Custom Design</vt:lpstr>
      <vt:lpstr>Staveley Town Deal Board Staveley Wheels to Work Project</vt:lpstr>
      <vt:lpstr>Project Components</vt:lpstr>
      <vt:lpstr>Wheels to Work</vt:lpstr>
      <vt:lpstr>Electric Vehicle Charge points</vt:lpstr>
      <vt:lpstr>Real Time Public Transport Information (RTPI) Signs</vt:lpstr>
      <vt:lpstr>Bus Route 90</vt:lpstr>
      <vt:lpstr>Staveley Bus Stops</vt:lpstr>
      <vt:lpstr>Recommendations &amp; Decisions</vt:lpstr>
    </vt:vector>
  </TitlesOfParts>
  <Company>Derbyshire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Picture LTP to Scheme Delivery – Away Day</dc:title>
  <dc:creator>Alan Marsden (Economy Transport and Environment)</dc:creator>
  <cp:lastModifiedBy>Lindsay Wetton</cp:lastModifiedBy>
  <cp:revision>2</cp:revision>
  <cp:lastPrinted>2019-07-09T12:51:20Z</cp:lastPrinted>
  <dcterms:created xsi:type="dcterms:W3CDTF">2019-06-11T10:23:56Z</dcterms:created>
  <dcterms:modified xsi:type="dcterms:W3CDTF">2023-09-20T15:43:52Z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0x010100D3AFBBA0375F9A488C84BA5C0C9B0C5E</vt:lpwstr>
  </property>
  <property fmtid="{D5CDD505-2E9C-101B-9397-08002B2CF9AE}" pid="3" name="System.Collections.DictionaryEntry.Key2">
    <vt:lpwstr>13;#Not Specified|8aa55cc7-4ff2-4c6d-a08f-5e0be9a6d305</vt:lpwstr>
  </property>
  <property fmtid="{D5CDD505-2E9C-101B-9397-08002B2CF9AE}" pid="4" name="System.Collections.DictionaryEntry.Key">
    <vt:lpwstr>18;#sustainable travel|6876fda6-3d55-48af-b07e-4d03d83336e5;#19;#white peak loop|29c31f8f-7b7a-48f0-85a9-083ac4a659b2;#20;#key cycle network|4dda7b99-6ac3-4d7e-95bb-b7480f4e68dd;#21;#cycling|998be722-fa08-4e80-bfeb-73ef1e0dd627;#22;#walking|984509d7-130b-44c1-99cc-f81f5b3fab60;#4;#Active Travel|c0c676d5-116e-4787-b695-32822a2f6cc9;#23;#greenway|d8807074-2a70-4038-ac45-73652a245064</vt:lpwstr>
  </property>
  <property fmtid="{D5CDD505-2E9C-101B-9397-08002B2CF9AE}" pid="5" name="System.Collections.DictionaryEntry.Key0">
    <vt:lpwstr>2;#Economy Transport and Environment|20fb6215-17ce-4336-9d43-5dbb5fa00d51</vt:lpwstr>
  </property>
  <property fmtid="{D5CDD505-2E9C-101B-9397-08002B2CF9AE}" pid="6" name="System.Collections.DictionaryEntry.Key1">
    <vt:lpwstr>3;#Derbyshire County Council|d98d0933-9971-4d20-a5e2-6605b0b627c7</vt:lpwstr>
  </property>
  <property fmtid="{D5CDD505-2E9C-101B-9397-08002B2CF9AE}" pid="7" name="MSIP_Label_768904da-5dbb-4716-9521-7a682c6e8720_SiteId">
    <vt:lpwstr>429a8eb3-3210-4e1a-aaa2-6ccde0ddabc5</vt:lpwstr>
  </property>
  <property fmtid="{D5CDD505-2E9C-101B-9397-08002B2CF9AE}" pid="8" name="MSIP_Label_768904da-5dbb-4716-9521-7a682c6e8720_ContentBits">
    <vt:lpwstr>2</vt:lpwstr>
  </property>
  <property fmtid="{D5CDD505-2E9C-101B-9397-08002B2CF9AE}" pid="9" name="MSIP_Label_768904da-5dbb-4716-9521-7a682c6e8720_Method">
    <vt:lpwstr>Standard</vt:lpwstr>
  </property>
  <property fmtid="{D5CDD505-2E9C-101B-9397-08002B2CF9AE}" pid="10" name="MSIP_Label_768904da-5dbb-4716-9521-7a682c6e8720_SetDate">
    <vt:lpwstr>2022-04-05T14:52:03Z</vt:lpwstr>
  </property>
  <property fmtid="{D5CDD505-2E9C-101B-9397-08002B2CF9AE}" pid="11" name="ClassificationContentMarkingFooterText">
    <vt:lpwstr>CONTROLLED</vt:lpwstr>
  </property>
  <property fmtid="{D5CDD505-2E9C-101B-9397-08002B2CF9AE}" pid="12" name="MSIP_Label_768904da-5dbb-4716-9521-7a682c6e8720_ActionId">
    <vt:lpwstr>6085a809-b346-4e5e-86d8-7c1ded111cba</vt:lpwstr>
  </property>
  <property fmtid="{D5CDD505-2E9C-101B-9397-08002B2CF9AE}" pid="13" name="MSIP_Label_768904da-5dbb-4716-9521-7a682c6e8720_Name">
    <vt:lpwstr>DCC Controlled</vt:lpwstr>
  </property>
  <property fmtid="{D5CDD505-2E9C-101B-9397-08002B2CF9AE}" pid="14" name="ClassificationContentMarkingFooterLocations">
    <vt:lpwstr>Custom Design:9</vt:lpwstr>
  </property>
  <property fmtid="{D5CDD505-2E9C-101B-9397-08002B2CF9AE}" pid="15" name="MSIP_Label_768904da-5dbb-4716-9521-7a682c6e8720_Enabled">
    <vt:lpwstr>true</vt:lpwstr>
  </property>
  <property fmtid="{D5CDD505-2E9C-101B-9397-08002B2CF9AE}" pid="16" name="MediaServiceImageTags">
    <vt:lpwstr/>
  </property>
</Properties>
</file>