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50" r:id="rId5"/>
    <p:sldMasterId id="2147483660" r:id="rId6"/>
    <p:sldMasterId id="2147483662" r:id="rId7"/>
  </p:sldMasterIdLst>
  <p:notesMasterIdLst>
    <p:notesMasterId r:id="rId12"/>
  </p:notesMasterIdLst>
  <p:handoutMasterIdLst>
    <p:handoutMasterId r:id="rId13"/>
  </p:handoutMasterIdLst>
  <p:sldIdLst>
    <p:sldId id="271" r:id="rId8"/>
    <p:sldId id="284" r:id="rId9"/>
    <p:sldId id="28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  <a:srgbClr val="820024"/>
    <a:srgbClr val="820124"/>
    <a:srgbClr val="93101D"/>
    <a:srgbClr val="99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 autoAdjust="0"/>
    <p:restoredTop sz="94694"/>
  </p:normalViewPr>
  <p:slideViewPr>
    <p:cSldViewPr snapToGrid="0" snapToObjects="1" showGuides="1">
      <p:cViewPr varScale="1">
        <p:scale>
          <a:sx n="101" d="100"/>
          <a:sy n="101" d="100"/>
        </p:scale>
        <p:origin x="666" y="8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FF394-A398-5D4B-88F7-D542D54C347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B80F-D431-8C4C-AA1E-B5509961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A330-D9A9-9946-B0CD-13324760C00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381A6-6284-BF4F-B5E2-99DCD16D1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4936" y="1476694"/>
            <a:ext cx="8114128" cy="1953894"/>
          </a:xfrm>
          <a:prstGeom prst="rect">
            <a:avLst/>
          </a:prstGeom>
        </p:spPr>
        <p:txBody>
          <a:bodyPr vert="horz"/>
          <a:lstStyle>
            <a:lvl1pPr>
              <a:defRPr sz="4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1800">
                <a:solidFill>
                  <a:schemeClr val="bg1"/>
                </a:solidFill>
                <a:latin typeface="Open sans"/>
                <a:cs typeface="Open sans"/>
              </a:defRPr>
            </a:lvl2pPr>
            <a:lvl3pPr>
              <a:defRPr sz="1600">
                <a:solidFill>
                  <a:schemeClr val="bg1"/>
                </a:solidFill>
                <a:latin typeface="Open sans"/>
                <a:cs typeface="Open sans"/>
              </a:defRPr>
            </a:lvl3pPr>
            <a:lvl4pPr>
              <a:defRPr sz="1400">
                <a:solidFill>
                  <a:schemeClr val="bg1"/>
                </a:solidFill>
                <a:latin typeface="Open sans"/>
                <a:cs typeface="Open sans"/>
              </a:defRPr>
            </a:lvl4pPr>
            <a:lvl5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14350" y="3605213"/>
            <a:ext cx="8115300" cy="56530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>
                <a:latin typeface="Open sans light"/>
                <a:cs typeface="Open sans light"/>
              </a:defRPr>
            </a:lvl2pPr>
            <a:lvl3pPr>
              <a:defRPr>
                <a:latin typeface="Open sans light"/>
                <a:cs typeface="Open sans light"/>
              </a:defRPr>
            </a:lvl3pPr>
            <a:lvl4pPr>
              <a:defRPr>
                <a:latin typeface="Open sans light"/>
                <a:cs typeface="Open sans light"/>
              </a:defRPr>
            </a:lvl4pPr>
            <a:lvl5pPr>
              <a:defRPr>
                <a:latin typeface="Open sans light"/>
                <a:cs typeface="Open sans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764" y="4319690"/>
            <a:ext cx="8115300" cy="56530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>
                <a:latin typeface="Open sans light"/>
                <a:cs typeface="Open sans light"/>
              </a:defRPr>
            </a:lvl2pPr>
            <a:lvl3pPr>
              <a:defRPr>
                <a:latin typeface="Open sans light"/>
                <a:cs typeface="Open sans light"/>
              </a:defRPr>
            </a:lvl3pPr>
            <a:lvl4pPr>
              <a:defRPr>
                <a:latin typeface="Open sans light"/>
                <a:cs typeface="Open sans light"/>
              </a:defRPr>
            </a:lvl4pPr>
            <a:lvl5pPr>
              <a:defRPr>
                <a:latin typeface="Open sans light"/>
                <a:cs typeface="Open sans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78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8114128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  <a:lvl2pPr>
              <a:defRPr sz="1800">
                <a:solidFill>
                  <a:srgbClr val="FFFFFF"/>
                </a:solidFill>
                <a:latin typeface="Open sans"/>
                <a:cs typeface="Open sans"/>
              </a:defRPr>
            </a:lvl2pPr>
            <a:lvl3pPr>
              <a:defRPr sz="160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400">
                <a:solidFill>
                  <a:srgbClr val="FFFFFF"/>
                </a:solidFill>
                <a:latin typeface="Open sans"/>
                <a:cs typeface="Open sans"/>
              </a:defRPr>
            </a:lvl4pPr>
            <a:lvl5pPr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1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DE15-57A2-B6F2-B726-8BEAFF9E08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1D7A-D6DA-8AAB-DB0E-324C164C49E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5479-A314-A334-856E-65DC6EB3F2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FAC79-7C33-47E3-A8A9-D3BFC68ED5BB}" type="datetime1">
              <a:rPr lang="en-GB"/>
              <a:pPr lvl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E28C-DCCC-B97F-4A51-869FABCD7B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19BC4-ACD4-52CE-F60A-2D0AB37134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8F2EC-2138-475A-9213-7B4940DA1B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061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3900487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15291" y="1263650"/>
            <a:ext cx="3900487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2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01419" y="1263620"/>
            <a:ext cx="3966344" cy="428341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3900487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8114128" cy="394744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7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01419" y="1263620"/>
            <a:ext cx="3966344" cy="394747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3900487" cy="394744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9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3900487" cy="394744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15291" y="1263650"/>
            <a:ext cx="3900487" cy="394744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8114128" cy="394744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820024"/>
                </a:solidFill>
                <a:latin typeface="Open sans light"/>
                <a:cs typeface="Open sans light"/>
              </a:defRPr>
            </a:lvl1pPr>
            <a:lvl2pPr>
              <a:defRPr sz="1800">
                <a:latin typeface="Open sans"/>
                <a:cs typeface="Open sans"/>
              </a:defRPr>
            </a:lvl2pPr>
            <a:lvl3pPr>
              <a:defRPr sz="1600">
                <a:latin typeface="Open sans"/>
                <a:cs typeface="Open sans"/>
              </a:defRPr>
            </a:lvl3pPr>
            <a:lvl4pPr>
              <a:defRPr sz="1400">
                <a:latin typeface="Open sans"/>
                <a:cs typeface="Open sans"/>
              </a:defRPr>
            </a:lvl4pPr>
            <a:lvl5pPr>
              <a:defRPr sz="1200"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8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3900487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  <a:lvl2pPr>
              <a:defRPr sz="1800">
                <a:solidFill>
                  <a:srgbClr val="FFFFFF"/>
                </a:solidFill>
                <a:latin typeface="Open sans"/>
                <a:cs typeface="Open sans"/>
              </a:defRPr>
            </a:lvl2pPr>
            <a:lvl3pPr>
              <a:defRPr sz="160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400">
                <a:solidFill>
                  <a:srgbClr val="FFFFFF"/>
                </a:solidFill>
                <a:latin typeface="Open sans"/>
                <a:cs typeface="Open sans"/>
              </a:defRPr>
            </a:lvl4pPr>
            <a:lvl5pPr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15291" y="1263650"/>
            <a:ext cx="3900487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  <a:lvl2pPr>
              <a:defRPr sz="1800">
                <a:solidFill>
                  <a:srgbClr val="FFFFFF"/>
                </a:solidFill>
                <a:latin typeface="Open sans"/>
                <a:cs typeface="Open sans"/>
              </a:defRPr>
            </a:lvl2pPr>
            <a:lvl3pPr>
              <a:defRPr sz="160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400">
                <a:solidFill>
                  <a:srgbClr val="FFFFFF"/>
                </a:solidFill>
                <a:latin typeface="Open sans"/>
                <a:cs typeface="Open sans"/>
              </a:defRPr>
            </a:lvl4pPr>
            <a:lvl5pPr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01419" y="1263620"/>
            <a:ext cx="3966344" cy="428341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388" y="1263650"/>
            <a:ext cx="3900487" cy="428338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  <a:lvl2pPr>
              <a:defRPr sz="1800">
                <a:solidFill>
                  <a:srgbClr val="FFFFFF"/>
                </a:solidFill>
                <a:latin typeface="Open sans"/>
                <a:cs typeface="Open sans"/>
              </a:defRPr>
            </a:lvl2pPr>
            <a:lvl3pPr>
              <a:defRPr sz="160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400">
                <a:solidFill>
                  <a:srgbClr val="FFFFFF"/>
                </a:solidFill>
                <a:latin typeface="Open sans"/>
                <a:cs typeface="Open sans"/>
              </a:defRPr>
            </a:lvl4pPr>
            <a:lvl5pPr>
              <a:defRPr sz="120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650" y="303213"/>
            <a:ext cx="5778500" cy="606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002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800000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4993541"/>
            <a:ext cx="4957134" cy="1864460"/>
          </a:xfrm>
          <a:prstGeom prst="rtTriangle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0" y="5628557"/>
            <a:ext cx="9144000" cy="1229443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BC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0" y="279075"/>
            <a:ext cx="1868847" cy="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>
            <a:off x="3334963" y="5635312"/>
            <a:ext cx="5815792" cy="1229443"/>
          </a:xfrm>
          <a:prstGeom prst="rtTriangle">
            <a:avLst/>
          </a:prstGeom>
          <a:solidFill>
            <a:srgbClr val="820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BC_CMY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99" y="279074"/>
            <a:ext cx="1868847" cy="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7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>
            <a:off x="0" y="4993541"/>
            <a:ext cx="4957134" cy="1864460"/>
          </a:xfrm>
          <a:prstGeom prst="rtTriangle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0" y="5628557"/>
            <a:ext cx="9144000" cy="1229443"/>
          </a:xfrm>
          <a:prstGeom prst="rtTriangle">
            <a:avLst/>
          </a:prstGeom>
          <a:solidFill>
            <a:srgbClr val="820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BC_CMY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99" y="279074"/>
            <a:ext cx="1868847" cy="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002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800000"/>
              </a:solidFill>
            </a:endParaRPr>
          </a:p>
        </p:txBody>
      </p:sp>
      <p:pic>
        <p:nvPicPr>
          <p:cNvPr id="11" name="Picture 10" descr="CBC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99" y="279075"/>
            <a:ext cx="1868847" cy="56557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0" y="5628557"/>
            <a:ext cx="9144000" cy="122944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70" r:id="rId3"/>
    <p:sldLayoutId id="214748367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C9280-726E-91CC-E9EB-659FAA58B62C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28388" y="1797784"/>
            <a:ext cx="8114128" cy="262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Staveley Town Deal Board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2023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DRIIVe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72849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sky, window, outdoor, building&#10;&#10;Description automatically generated">
            <a:extLst>
              <a:ext uri="{FF2B5EF4-FFF2-40B4-BE49-F238E27FC236}">
                <a16:creationId xmlns:a16="http://schemas.microsoft.com/office/drawing/2014/main" id="{98AD0A45-5EC7-D1C9-22D8-13E4E2F2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5" b="4"/>
          <a:stretch>
            <a:fillRect/>
          </a:stretch>
        </p:blipFill>
        <p:spPr>
          <a:xfrm>
            <a:off x="331186" y="931140"/>
            <a:ext cx="3462540" cy="23353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3" descr="A picture containing sky, house, window, building&#10;&#10;Description automatically generated">
            <a:extLst>
              <a:ext uri="{FF2B5EF4-FFF2-40B4-BE49-F238E27FC236}">
                <a16:creationId xmlns:a16="http://schemas.microsoft.com/office/drawing/2014/main" id="{06FD52CE-F7AB-2F44-B447-20F06EF9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33" r="8137" b="-1"/>
          <a:stretch>
            <a:fillRect/>
          </a:stretch>
        </p:blipFill>
        <p:spPr>
          <a:xfrm>
            <a:off x="3959878" y="1209705"/>
            <a:ext cx="4973545" cy="41134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picture containing train, scale model, vehicle, LEGO&#10;&#10;Description automatically generated">
            <a:extLst>
              <a:ext uri="{FF2B5EF4-FFF2-40B4-BE49-F238E27FC236}">
                <a16:creationId xmlns:a16="http://schemas.microsoft.com/office/drawing/2014/main" id="{FE330754-90E6-6A3A-2B8A-4A7239B52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44" r="2800" b="-3"/>
          <a:stretch>
            <a:fillRect/>
          </a:stretch>
        </p:blipFill>
        <p:spPr>
          <a:xfrm>
            <a:off x="331186" y="3429000"/>
            <a:ext cx="3462540" cy="23318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717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0490A1-BAEC-052A-6579-E5BE02EE3DEC}"/>
              </a:ext>
            </a:extLst>
          </p:cNvPr>
          <p:cNvSpPr txBox="1"/>
          <p:nvPr/>
        </p:nvSpPr>
        <p:spPr>
          <a:xfrm>
            <a:off x="244010" y="358563"/>
            <a:ext cx="706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Current Position: Design Milestones </a:t>
            </a:r>
            <a:endParaRPr lang="en-GB" sz="2800" dirty="0"/>
          </a:p>
        </p:txBody>
      </p:sp>
      <p:grpSp>
        <p:nvGrpSpPr>
          <p:cNvPr id="7" name="TextBox 5">
            <a:extLst>
              <a:ext uri="{FF2B5EF4-FFF2-40B4-BE49-F238E27FC236}">
                <a16:creationId xmlns:a16="http://schemas.microsoft.com/office/drawing/2014/main" id="{9D41ADF1-CD3B-810C-B879-E0E6A1587650}"/>
              </a:ext>
            </a:extLst>
          </p:cNvPr>
          <p:cNvGrpSpPr/>
          <p:nvPr/>
        </p:nvGrpSpPr>
        <p:grpSpPr>
          <a:xfrm>
            <a:off x="89538" y="824204"/>
            <a:ext cx="8975149" cy="3540456"/>
            <a:chOff x="512585" y="878774"/>
            <a:chExt cx="11110462" cy="3540456"/>
          </a:xfrm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0974F2B-E7C5-821F-270B-4740461FDEA8}"/>
                </a:ext>
              </a:extLst>
            </p:cNvPr>
            <p:cNvSpPr/>
            <p:nvPr/>
          </p:nvSpPr>
          <p:spPr>
            <a:xfrm>
              <a:off x="890808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045"/>
                <a:gd name="f7" fmla="val 1134683"/>
                <a:gd name="f8" fmla="val 945563"/>
                <a:gd name="f9" fmla="val 189120"/>
                <a:gd name="f10" fmla="val 84672"/>
                <a:gd name="f11" fmla="val 8243"/>
                <a:gd name="f12" fmla="val 2"/>
                <a:gd name="f13" fmla="val 18412"/>
                <a:gd name="f14" fmla="val 1134681"/>
                <a:gd name="f15" fmla="val 1050011"/>
                <a:gd name="f16" fmla="+- 0 0 -90"/>
                <a:gd name="f17" fmla="*/ f3 1 354045"/>
                <a:gd name="f18" fmla="*/ f4 1 1134683"/>
                <a:gd name="f19" fmla="+- f7 0 f5"/>
                <a:gd name="f20" fmla="+- f6 0 f5"/>
                <a:gd name="f21" fmla="*/ f16 f0 1"/>
                <a:gd name="f22" fmla="*/ f20 1 354045"/>
                <a:gd name="f23" fmla="*/ f19 1 1134683"/>
                <a:gd name="f24" fmla="*/ 59009 f20 1"/>
                <a:gd name="f25" fmla="*/ 0 f19 1"/>
                <a:gd name="f26" fmla="*/ 295036 f20 1"/>
                <a:gd name="f27" fmla="*/ 354045 f20 1"/>
                <a:gd name="f28" fmla="*/ 59009 f19 1"/>
                <a:gd name="f29" fmla="*/ 1134683 f19 1"/>
                <a:gd name="f30" fmla="*/ 0 f20 1"/>
                <a:gd name="f31" fmla="*/ f21 1 f2"/>
                <a:gd name="f32" fmla="*/ f24 1 354045"/>
                <a:gd name="f33" fmla="*/ f25 1 1134683"/>
                <a:gd name="f34" fmla="*/ f26 1 354045"/>
                <a:gd name="f35" fmla="*/ f27 1 354045"/>
                <a:gd name="f36" fmla="*/ f28 1 1134683"/>
                <a:gd name="f37" fmla="*/ f29 1 1134683"/>
                <a:gd name="f38" fmla="*/ f30 1 354045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354045" h="1134683">
                  <a:moveTo>
                    <a:pt x="f5" y="f8"/>
                  </a:moveTo>
                  <a:lnTo>
                    <a:pt x="f5" y="f9"/>
                  </a:lnTo>
                  <a:cubicBezTo>
                    <a:pt x="f5" y="f10"/>
                    <a:pt x="f11" y="f12"/>
                    <a:pt x="f13" y="f12"/>
                  </a:cubicBezTo>
                  <a:lnTo>
                    <a:pt x="f6" y="f12"/>
                  </a:lnTo>
                  <a:lnTo>
                    <a:pt x="f6" y="f12"/>
                  </a:lnTo>
                  <a:lnTo>
                    <a:pt x="f6" y="f14"/>
                  </a:lnTo>
                  <a:lnTo>
                    <a:pt x="f6" y="f14"/>
                  </a:lnTo>
                  <a:lnTo>
                    <a:pt x="f13" y="f14"/>
                  </a:lnTo>
                  <a:cubicBezTo>
                    <a:pt x="f11" y="f14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108722" tIns="108722" rIns="91440" bIns="108722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Oct 2022</a:t>
              </a:r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004BC253-14EF-1731-CCEE-91172A657D2A}"/>
                </a:ext>
              </a:extLst>
            </p:cNvPr>
            <p:cNvSpPr/>
            <p:nvPr/>
          </p:nvSpPr>
          <p:spPr>
            <a:xfrm>
              <a:off x="512585" y="878774"/>
              <a:ext cx="1891134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1138"/>
                <a:gd name="f7" fmla="val 1239160"/>
                <a:gd name="f8" fmla="+- 0 0 -90"/>
                <a:gd name="f9" fmla="*/ f3 1 1891138"/>
                <a:gd name="f10" fmla="*/ f4 1 1239160"/>
                <a:gd name="f11" fmla="+- f7 0 f5"/>
                <a:gd name="f12" fmla="+- f6 0 f5"/>
                <a:gd name="f13" fmla="*/ f8 f0 1"/>
                <a:gd name="f14" fmla="*/ f12 1 1891138"/>
                <a:gd name="f15" fmla="*/ f11 1 1239160"/>
                <a:gd name="f16" fmla="*/ 0 f12 1"/>
                <a:gd name="f17" fmla="*/ 0 f11 1"/>
                <a:gd name="f18" fmla="*/ 1891138 f12 1"/>
                <a:gd name="f19" fmla="*/ 1239160 f11 1"/>
                <a:gd name="f20" fmla="*/ f13 1 f2"/>
                <a:gd name="f21" fmla="*/ f16 1 1891138"/>
                <a:gd name="f22" fmla="*/ f17 1 1239160"/>
                <a:gd name="f23" fmla="*/ f18 1 189113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9113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91440" anchor="b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Appointed  Engineer Led Design Team</a:t>
              </a:r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7B213F24-56DB-5C04-EE62-A4FD3D41AE62}"/>
                </a:ext>
              </a:extLst>
            </p:cNvPr>
            <p:cNvSpPr/>
            <p:nvPr/>
          </p:nvSpPr>
          <p:spPr>
            <a:xfrm>
              <a:off x="1458147" y="2188744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3BA32A88-C898-D81B-19E5-2AE834B69EAC}"/>
                </a:ext>
              </a:extLst>
            </p:cNvPr>
            <p:cNvSpPr/>
            <p:nvPr/>
          </p:nvSpPr>
          <p:spPr>
            <a:xfrm>
              <a:off x="1422751" y="2117933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CBE16F01-D36C-851A-E8F9-1C53C87489AE}"/>
                </a:ext>
              </a:extLst>
            </p:cNvPr>
            <p:cNvSpPr/>
            <p:nvPr/>
          </p:nvSpPr>
          <p:spPr>
            <a:xfrm>
              <a:off x="2025496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4683"/>
                <a:gd name="f7" fmla="val 354045"/>
                <a:gd name="f8" fmla="+- 0 0 -90"/>
                <a:gd name="f9" fmla="*/ f3 1 1134683"/>
                <a:gd name="f10" fmla="*/ f4 1 354045"/>
                <a:gd name="f11" fmla="+- f7 0 f5"/>
                <a:gd name="f12" fmla="+- f6 0 f5"/>
                <a:gd name="f13" fmla="*/ f8 f0 1"/>
                <a:gd name="f14" fmla="*/ f12 1 1134683"/>
                <a:gd name="f15" fmla="*/ f11 1 354045"/>
                <a:gd name="f16" fmla="*/ 0 f12 1"/>
                <a:gd name="f17" fmla="*/ 0 f11 1"/>
                <a:gd name="f18" fmla="*/ 1134683 f12 1"/>
                <a:gd name="f19" fmla="*/ 354045 f11 1"/>
                <a:gd name="f20" fmla="*/ f13 1 f2"/>
                <a:gd name="f21" fmla="*/ f16 1 1134683"/>
                <a:gd name="f22" fmla="*/ f17 1 354045"/>
                <a:gd name="f23" fmla="*/ f18 1 1134683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34683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4D1"/>
            </a:solidFill>
            <a:ln w="12701" cap="flat">
              <a:solidFill>
                <a:srgbClr val="57B4D1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Nov 2022</a:t>
              </a: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07919DE8-5DCE-B05D-DB9E-48449C35ACFB}"/>
                </a:ext>
              </a:extLst>
            </p:cNvPr>
            <p:cNvSpPr/>
            <p:nvPr/>
          </p:nvSpPr>
          <p:spPr>
            <a:xfrm>
              <a:off x="1849200" y="3180072"/>
              <a:ext cx="1487262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7267"/>
                <a:gd name="f7" fmla="val 1239160"/>
                <a:gd name="f8" fmla="+- 0 0 -90"/>
                <a:gd name="f9" fmla="*/ f3 1 1487267"/>
                <a:gd name="f10" fmla="*/ f4 1 1239160"/>
                <a:gd name="f11" fmla="+- f7 0 f5"/>
                <a:gd name="f12" fmla="+- f6 0 f5"/>
                <a:gd name="f13" fmla="*/ f8 f0 1"/>
                <a:gd name="f14" fmla="*/ f12 1 1487267"/>
                <a:gd name="f15" fmla="*/ f11 1 1239160"/>
                <a:gd name="f16" fmla="*/ 0 f12 1"/>
                <a:gd name="f17" fmla="*/ 0 f11 1"/>
                <a:gd name="f18" fmla="*/ 1487267 f12 1"/>
                <a:gd name="f19" fmla="*/ 1239160 f11 1"/>
                <a:gd name="f20" fmla="*/ f13 1 f2"/>
                <a:gd name="f21" fmla="*/ f16 1 1487267"/>
                <a:gd name="f22" fmla="*/ f17 1 1239160"/>
                <a:gd name="f23" fmla="*/ f18 1 1487267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87267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91440" rIns="0" bIns="0" anchor="t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Review Stage 2 Maber designs</a:t>
              </a:r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3C7A26BF-5836-8396-C164-A9486671E4F3}"/>
                </a:ext>
              </a:extLst>
            </p:cNvPr>
            <p:cNvSpPr/>
            <p:nvPr/>
          </p:nvSpPr>
          <p:spPr>
            <a:xfrm>
              <a:off x="2592836" y="2826026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58B1D2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BD879070-F5F5-4F70-66AF-8B3D5B79640E}"/>
                </a:ext>
              </a:extLst>
            </p:cNvPr>
            <p:cNvSpPr/>
            <p:nvPr/>
          </p:nvSpPr>
          <p:spPr>
            <a:xfrm>
              <a:off x="2557430" y="3109261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7B4D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6C43BAF6-7AF7-D2B7-0A6C-5DED65316178}"/>
                </a:ext>
              </a:extLst>
            </p:cNvPr>
            <p:cNvSpPr/>
            <p:nvPr/>
          </p:nvSpPr>
          <p:spPr>
            <a:xfrm>
              <a:off x="3146459" y="2471979"/>
              <a:ext cx="1360334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0337"/>
                <a:gd name="f7" fmla="val 354045"/>
                <a:gd name="f8" fmla="+- 0 0 -90"/>
                <a:gd name="f9" fmla="*/ f3 1 1360337"/>
                <a:gd name="f10" fmla="*/ f4 1 354045"/>
                <a:gd name="f11" fmla="+- f7 0 f5"/>
                <a:gd name="f12" fmla="+- f6 0 f5"/>
                <a:gd name="f13" fmla="*/ f8 f0 1"/>
                <a:gd name="f14" fmla="*/ f12 1 1360337"/>
                <a:gd name="f15" fmla="*/ f11 1 354045"/>
                <a:gd name="f16" fmla="*/ 0 f12 1"/>
                <a:gd name="f17" fmla="*/ 0 f11 1"/>
                <a:gd name="f18" fmla="*/ 1360337 f12 1"/>
                <a:gd name="f19" fmla="*/ 354045 f11 1"/>
                <a:gd name="f20" fmla="*/ f13 1 f2"/>
                <a:gd name="f21" fmla="*/ f16 1 1360337"/>
                <a:gd name="f22" fmla="*/ f17 1 354045"/>
                <a:gd name="f23" fmla="*/ f18 1 1360337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360337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4CCCD"/>
            </a:solidFill>
            <a:ln w="12701" cap="flat">
              <a:solidFill>
                <a:srgbClr val="54CCCD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Jan 2023</a:t>
              </a: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6A44609A-5950-6636-E359-B16F06DB0657}"/>
                </a:ext>
              </a:extLst>
            </p:cNvPr>
            <p:cNvSpPr/>
            <p:nvPr/>
          </p:nvSpPr>
          <p:spPr>
            <a:xfrm>
              <a:off x="2797305" y="878774"/>
              <a:ext cx="2089367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9367"/>
                <a:gd name="f7" fmla="val 1239160"/>
                <a:gd name="f8" fmla="+- 0 0 -90"/>
                <a:gd name="f9" fmla="*/ f3 1 2089367"/>
                <a:gd name="f10" fmla="*/ f4 1 1239160"/>
                <a:gd name="f11" fmla="+- f7 0 f5"/>
                <a:gd name="f12" fmla="+- f6 0 f5"/>
                <a:gd name="f13" fmla="*/ f8 f0 1"/>
                <a:gd name="f14" fmla="*/ f12 1 2089367"/>
                <a:gd name="f15" fmla="*/ f11 1 1239160"/>
                <a:gd name="f16" fmla="*/ 0 f12 1"/>
                <a:gd name="f17" fmla="*/ 0 f11 1"/>
                <a:gd name="f18" fmla="*/ 2089367 f12 1"/>
                <a:gd name="f19" fmla="*/ 1239160 f11 1"/>
                <a:gd name="f20" fmla="*/ f13 1 f2"/>
                <a:gd name="f21" fmla="*/ f16 1 2089367"/>
                <a:gd name="f22" fmla="*/ f17 1 1239160"/>
                <a:gd name="f23" fmla="*/ f18 1 2089367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89367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91440" anchor="b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Commissioned SI/surveys and reviewed the results</a:t>
              </a: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1A6F6A98-22D7-AF9D-A3C6-5D72E166F9AD}"/>
                </a:ext>
              </a:extLst>
            </p:cNvPr>
            <p:cNvSpPr/>
            <p:nvPr/>
          </p:nvSpPr>
          <p:spPr>
            <a:xfrm>
              <a:off x="3826635" y="2188744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55C7CE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8EF98CE8-96D3-7BDC-0C73-463A7721A417}"/>
                </a:ext>
              </a:extLst>
            </p:cNvPr>
            <p:cNvSpPr/>
            <p:nvPr/>
          </p:nvSpPr>
          <p:spPr>
            <a:xfrm>
              <a:off x="3791230" y="2117933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4CCC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B3F216BE-EB06-1262-2E33-3FE147822D1C}"/>
                </a:ext>
              </a:extLst>
            </p:cNvPr>
            <p:cNvSpPr/>
            <p:nvPr/>
          </p:nvSpPr>
          <p:spPr>
            <a:xfrm>
              <a:off x="4493087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4683"/>
                <a:gd name="f7" fmla="val 354045"/>
                <a:gd name="f8" fmla="+- 0 0 -90"/>
                <a:gd name="f9" fmla="*/ f3 1 1134683"/>
                <a:gd name="f10" fmla="*/ f4 1 354045"/>
                <a:gd name="f11" fmla="+- f7 0 f5"/>
                <a:gd name="f12" fmla="+- f6 0 f5"/>
                <a:gd name="f13" fmla="*/ f8 f0 1"/>
                <a:gd name="f14" fmla="*/ f12 1 1134683"/>
                <a:gd name="f15" fmla="*/ f11 1 354045"/>
                <a:gd name="f16" fmla="*/ 0 f12 1"/>
                <a:gd name="f17" fmla="*/ 0 f11 1"/>
                <a:gd name="f18" fmla="*/ 1134683 f12 1"/>
                <a:gd name="f19" fmla="*/ 354045 f11 1"/>
                <a:gd name="f20" fmla="*/ f13 1 f2"/>
                <a:gd name="f21" fmla="*/ f16 1 1134683"/>
                <a:gd name="f22" fmla="*/ f17 1 354045"/>
                <a:gd name="f23" fmla="*/ f18 1 1134683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34683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1C9AD"/>
            </a:solidFill>
            <a:ln w="12701" cap="flat">
              <a:solidFill>
                <a:srgbClr val="51C9AD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Jan 2023</a:t>
              </a:r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7E1C2488-0C74-AFA8-7F3E-4146FAD15DB2}"/>
                </a:ext>
              </a:extLst>
            </p:cNvPr>
            <p:cNvSpPr/>
            <p:nvPr/>
          </p:nvSpPr>
          <p:spPr>
            <a:xfrm>
              <a:off x="4114864" y="3180072"/>
              <a:ext cx="1891134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1138"/>
                <a:gd name="f7" fmla="val 1239160"/>
                <a:gd name="f8" fmla="+- 0 0 -90"/>
                <a:gd name="f9" fmla="*/ f3 1 1891138"/>
                <a:gd name="f10" fmla="*/ f4 1 1239160"/>
                <a:gd name="f11" fmla="+- f7 0 f5"/>
                <a:gd name="f12" fmla="+- f6 0 f5"/>
                <a:gd name="f13" fmla="*/ f8 f0 1"/>
                <a:gd name="f14" fmla="*/ f12 1 1891138"/>
                <a:gd name="f15" fmla="*/ f11 1 1239160"/>
                <a:gd name="f16" fmla="*/ 0 f12 1"/>
                <a:gd name="f17" fmla="*/ 0 f11 1"/>
                <a:gd name="f18" fmla="*/ 1891138 f12 1"/>
                <a:gd name="f19" fmla="*/ 1239160 f11 1"/>
                <a:gd name="f20" fmla="*/ f13 1 f2"/>
                <a:gd name="f21" fmla="*/ f16 1 1891138"/>
                <a:gd name="f22" fmla="*/ f17 1 1239160"/>
                <a:gd name="f23" fmla="*/ f18 1 189113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9113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91440" rIns="0" bIns="0" anchor="t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Appointed a BREEAM consultant</a:t>
              </a:r>
            </a:p>
          </p:txBody>
        </p:sp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0876B0C2-1118-5B70-0958-B30E440020EB}"/>
                </a:ext>
              </a:extLst>
            </p:cNvPr>
            <p:cNvSpPr/>
            <p:nvPr/>
          </p:nvSpPr>
          <p:spPr>
            <a:xfrm>
              <a:off x="5060426" y="2826026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52CAB8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4D928435-67E8-29A7-FEA1-1334BBB0CB18}"/>
                </a:ext>
              </a:extLst>
            </p:cNvPr>
            <p:cNvSpPr/>
            <p:nvPr/>
          </p:nvSpPr>
          <p:spPr>
            <a:xfrm>
              <a:off x="5025030" y="3109261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1C9A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D466A5F5-A466-7110-7FA9-440E319116CF}"/>
                </a:ext>
              </a:extLst>
            </p:cNvPr>
            <p:cNvSpPr/>
            <p:nvPr/>
          </p:nvSpPr>
          <p:spPr>
            <a:xfrm>
              <a:off x="5627775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4683"/>
                <a:gd name="f7" fmla="val 354045"/>
                <a:gd name="f8" fmla="+- 0 0 -90"/>
                <a:gd name="f9" fmla="*/ f3 1 1134683"/>
                <a:gd name="f10" fmla="*/ f4 1 354045"/>
                <a:gd name="f11" fmla="+- f7 0 f5"/>
                <a:gd name="f12" fmla="+- f6 0 f5"/>
                <a:gd name="f13" fmla="*/ f8 f0 1"/>
                <a:gd name="f14" fmla="*/ f12 1 1134683"/>
                <a:gd name="f15" fmla="*/ f11 1 354045"/>
                <a:gd name="f16" fmla="*/ 0 f12 1"/>
                <a:gd name="f17" fmla="*/ 0 f11 1"/>
                <a:gd name="f18" fmla="*/ 1134683 f12 1"/>
                <a:gd name="f19" fmla="*/ 354045 f11 1"/>
                <a:gd name="f20" fmla="*/ f13 1 f2"/>
                <a:gd name="f21" fmla="*/ f16 1 1134683"/>
                <a:gd name="f22" fmla="*/ f17 1 354045"/>
                <a:gd name="f23" fmla="*/ f18 1 1134683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34683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DC58D"/>
            </a:solidFill>
            <a:ln w="12701" cap="flat">
              <a:solidFill>
                <a:srgbClr val="4DC58D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Jan 2023</a:t>
              </a:r>
            </a:p>
          </p:txBody>
        </p:sp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EED98CDA-53BB-9CA3-7F96-90C905DB760E}"/>
                </a:ext>
              </a:extLst>
            </p:cNvPr>
            <p:cNvSpPr/>
            <p:nvPr/>
          </p:nvSpPr>
          <p:spPr>
            <a:xfrm>
              <a:off x="6422928" y="2514577"/>
              <a:ext cx="1891134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1138"/>
                <a:gd name="f7" fmla="val 1239160"/>
                <a:gd name="f8" fmla="+- 0 0 -90"/>
                <a:gd name="f9" fmla="*/ f3 1 1891138"/>
                <a:gd name="f10" fmla="*/ f4 1 1239160"/>
                <a:gd name="f11" fmla="+- f7 0 f5"/>
                <a:gd name="f12" fmla="+- f6 0 f5"/>
                <a:gd name="f13" fmla="*/ f8 f0 1"/>
                <a:gd name="f14" fmla="*/ f12 1 1891138"/>
                <a:gd name="f15" fmla="*/ f11 1 1239160"/>
                <a:gd name="f16" fmla="*/ 0 f12 1"/>
                <a:gd name="f17" fmla="*/ 0 f11 1"/>
                <a:gd name="f18" fmla="*/ 1891138 f12 1"/>
                <a:gd name="f19" fmla="*/ 1239160 f11 1"/>
                <a:gd name="f20" fmla="*/ f13 1 f2"/>
                <a:gd name="f21" fmla="*/ f16 1 1891138"/>
                <a:gd name="f22" fmla="*/ f17 1 1239160"/>
                <a:gd name="f23" fmla="*/ f18 1 189113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9113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91440" anchor="b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Coal Authority Permit agreed</a:t>
              </a:r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BFAB6E94-1698-200A-1C56-E158DAA2A2E6}"/>
                </a:ext>
              </a:extLst>
            </p:cNvPr>
            <p:cNvSpPr/>
            <p:nvPr/>
          </p:nvSpPr>
          <p:spPr>
            <a:xfrm>
              <a:off x="6195114" y="2188744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4FC79C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: Shape 23">
              <a:extLst>
                <a:ext uri="{FF2B5EF4-FFF2-40B4-BE49-F238E27FC236}">
                  <a16:creationId xmlns:a16="http://schemas.microsoft.com/office/drawing/2014/main" id="{6A940308-BB05-B5B7-36F0-4C18D05E7EB9}"/>
                </a:ext>
              </a:extLst>
            </p:cNvPr>
            <p:cNvSpPr/>
            <p:nvPr/>
          </p:nvSpPr>
          <p:spPr>
            <a:xfrm>
              <a:off x="6159709" y="2117933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DC58D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: Shape 24">
              <a:extLst>
                <a:ext uri="{FF2B5EF4-FFF2-40B4-BE49-F238E27FC236}">
                  <a16:creationId xmlns:a16="http://schemas.microsoft.com/office/drawing/2014/main" id="{818753C9-3BF2-B316-F743-E0EBC85DC96E}"/>
                </a:ext>
              </a:extLst>
            </p:cNvPr>
            <p:cNvSpPr/>
            <p:nvPr/>
          </p:nvSpPr>
          <p:spPr>
            <a:xfrm>
              <a:off x="6762454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4683"/>
                <a:gd name="f7" fmla="val 354045"/>
                <a:gd name="f8" fmla="+- 0 0 -90"/>
                <a:gd name="f9" fmla="*/ f3 1 1134683"/>
                <a:gd name="f10" fmla="*/ f4 1 354045"/>
                <a:gd name="f11" fmla="+- f7 0 f5"/>
                <a:gd name="f12" fmla="+- f6 0 f5"/>
                <a:gd name="f13" fmla="*/ f8 f0 1"/>
                <a:gd name="f14" fmla="*/ f12 1 1134683"/>
                <a:gd name="f15" fmla="*/ f11 1 354045"/>
                <a:gd name="f16" fmla="*/ 0 f12 1"/>
                <a:gd name="f17" fmla="*/ 0 f11 1"/>
                <a:gd name="f18" fmla="*/ 1134683 f12 1"/>
                <a:gd name="f19" fmla="*/ 354045 f11 1"/>
                <a:gd name="f20" fmla="*/ f13 1 f2"/>
                <a:gd name="f21" fmla="*/ f16 1 1134683"/>
                <a:gd name="f22" fmla="*/ f17 1 354045"/>
                <a:gd name="f23" fmla="*/ f18 1 1134683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34683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AC06E"/>
            </a:solidFill>
            <a:ln w="12701" cap="flat">
              <a:solidFill>
                <a:srgbClr val="4AC06E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Feb 2023</a:t>
              </a:r>
            </a:p>
          </p:txBody>
        </p:sp>
        <p:sp>
          <p:nvSpPr>
            <p:cNvPr id="29" name="Freeform: Shape 25">
              <a:extLst>
                <a:ext uri="{FF2B5EF4-FFF2-40B4-BE49-F238E27FC236}">
                  <a16:creationId xmlns:a16="http://schemas.microsoft.com/office/drawing/2014/main" id="{9A05D264-090A-4701-F976-AB1613E98DE6}"/>
                </a:ext>
              </a:extLst>
            </p:cNvPr>
            <p:cNvSpPr/>
            <p:nvPr/>
          </p:nvSpPr>
          <p:spPr>
            <a:xfrm>
              <a:off x="7572969" y="1569165"/>
              <a:ext cx="1891134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1138"/>
                <a:gd name="f7" fmla="val 1239160"/>
                <a:gd name="f8" fmla="+- 0 0 -90"/>
                <a:gd name="f9" fmla="*/ f3 1 1891138"/>
                <a:gd name="f10" fmla="*/ f4 1 1239160"/>
                <a:gd name="f11" fmla="+- f7 0 f5"/>
                <a:gd name="f12" fmla="+- f6 0 f5"/>
                <a:gd name="f13" fmla="*/ f8 f0 1"/>
                <a:gd name="f14" fmla="*/ f12 1 1891138"/>
                <a:gd name="f15" fmla="*/ f11 1 1239160"/>
                <a:gd name="f16" fmla="*/ 0 f12 1"/>
                <a:gd name="f17" fmla="*/ 0 f11 1"/>
                <a:gd name="f18" fmla="*/ 1891138 f12 1"/>
                <a:gd name="f19" fmla="*/ 1239160 f11 1"/>
                <a:gd name="f20" fmla="*/ f13 1 f2"/>
                <a:gd name="f21" fmla="*/ f16 1 1891138"/>
                <a:gd name="f22" fmla="*/ f17 1 1239160"/>
                <a:gd name="f23" fmla="*/ f18 1 189113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9113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91440" rIns="0" bIns="0" anchor="t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Ground Investigation</a:t>
              </a:r>
            </a:p>
          </p:txBody>
        </p:sp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3A56DC70-5E6A-B44A-A40B-A45A10381213}"/>
                </a:ext>
              </a:extLst>
            </p:cNvPr>
            <p:cNvSpPr/>
            <p:nvPr/>
          </p:nvSpPr>
          <p:spPr>
            <a:xfrm>
              <a:off x="7329793" y="2826026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4CC37F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B0306C6D-E66B-DD44-68BE-C407CCA6C166}"/>
                </a:ext>
              </a:extLst>
            </p:cNvPr>
            <p:cNvSpPr/>
            <p:nvPr/>
          </p:nvSpPr>
          <p:spPr>
            <a:xfrm>
              <a:off x="7294397" y="3109261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AC06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F85E593F-4441-2057-0641-80A65DB66956}"/>
                </a:ext>
              </a:extLst>
            </p:cNvPr>
            <p:cNvSpPr/>
            <p:nvPr/>
          </p:nvSpPr>
          <p:spPr>
            <a:xfrm>
              <a:off x="7897142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4683"/>
                <a:gd name="f7" fmla="val 354045"/>
                <a:gd name="f8" fmla="+- 0 0 -90"/>
                <a:gd name="f9" fmla="*/ f3 1 1134683"/>
                <a:gd name="f10" fmla="*/ f4 1 354045"/>
                <a:gd name="f11" fmla="+- f7 0 f5"/>
                <a:gd name="f12" fmla="+- f6 0 f5"/>
                <a:gd name="f13" fmla="*/ f8 f0 1"/>
                <a:gd name="f14" fmla="*/ f12 1 1134683"/>
                <a:gd name="f15" fmla="*/ f11 1 354045"/>
                <a:gd name="f16" fmla="*/ 0 f12 1"/>
                <a:gd name="f17" fmla="*/ 0 f11 1"/>
                <a:gd name="f18" fmla="*/ 1134683 f12 1"/>
                <a:gd name="f19" fmla="*/ 354045 f11 1"/>
                <a:gd name="f20" fmla="*/ f13 1 f2"/>
                <a:gd name="f21" fmla="*/ f16 1 1134683"/>
                <a:gd name="f22" fmla="*/ f17 1 354045"/>
                <a:gd name="f23" fmla="*/ f18 1 1134683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34683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48BB4F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Mar 2023</a:t>
              </a:r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id="{EBC82568-F90D-90EE-FC66-C8BDCB632E20}"/>
                </a:ext>
              </a:extLst>
            </p:cNvPr>
            <p:cNvSpPr/>
            <p:nvPr/>
          </p:nvSpPr>
          <p:spPr>
            <a:xfrm>
              <a:off x="5267209" y="878774"/>
              <a:ext cx="1891134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1138"/>
                <a:gd name="f7" fmla="val 1239160"/>
                <a:gd name="f8" fmla="+- 0 0 -90"/>
                <a:gd name="f9" fmla="*/ f3 1 1891138"/>
                <a:gd name="f10" fmla="*/ f4 1 1239160"/>
                <a:gd name="f11" fmla="+- f7 0 f5"/>
                <a:gd name="f12" fmla="+- f6 0 f5"/>
                <a:gd name="f13" fmla="*/ f8 f0 1"/>
                <a:gd name="f14" fmla="*/ f12 1 1891138"/>
                <a:gd name="f15" fmla="*/ f11 1 1239160"/>
                <a:gd name="f16" fmla="*/ 0 f12 1"/>
                <a:gd name="f17" fmla="*/ 0 f11 1"/>
                <a:gd name="f18" fmla="*/ 1891138 f12 1"/>
                <a:gd name="f19" fmla="*/ 1239160 f11 1"/>
                <a:gd name="f20" fmla="*/ f13 1 f2"/>
                <a:gd name="f21" fmla="*/ f16 1 1891138"/>
                <a:gd name="f22" fmla="*/ f17 1 1239160"/>
                <a:gd name="f23" fmla="*/ f18 1 189113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9113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91440" anchor="b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Architects Design Strategy presented to Project Board</a:t>
              </a:r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0DA7311C-2473-72C0-3D65-29264F8F97D0}"/>
                </a:ext>
              </a:extLst>
            </p:cNvPr>
            <p:cNvSpPr/>
            <p:nvPr/>
          </p:nvSpPr>
          <p:spPr>
            <a:xfrm>
              <a:off x="8464481" y="2188744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49BF64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53EE4585-D9BA-CF70-14EE-C330960A660C}"/>
                </a:ext>
              </a:extLst>
            </p:cNvPr>
            <p:cNvSpPr/>
            <p:nvPr/>
          </p:nvSpPr>
          <p:spPr>
            <a:xfrm>
              <a:off x="8429076" y="2117933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8BB4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id="{01083964-292F-4D9D-B24E-6A5421A96930}"/>
                </a:ext>
              </a:extLst>
            </p:cNvPr>
            <p:cNvSpPr/>
            <p:nvPr/>
          </p:nvSpPr>
          <p:spPr>
            <a:xfrm>
              <a:off x="9031821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4683"/>
                <a:gd name="f7" fmla="val 354045"/>
                <a:gd name="f8" fmla="+- 0 0 -90"/>
                <a:gd name="f9" fmla="*/ f3 1 1134683"/>
                <a:gd name="f10" fmla="*/ f4 1 354045"/>
                <a:gd name="f11" fmla="+- f7 0 f5"/>
                <a:gd name="f12" fmla="+- f6 0 f5"/>
                <a:gd name="f13" fmla="*/ f8 f0 1"/>
                <a:gd name="f14" fmla="*/ f12 1 1134683"/>
                <a:gd name="f15" fmla="*/ f11 1 354045"/>
                <a:gd name="f16" fmla="*/ 0 f12 1"/>
                <a:gd name="f17" fmla="*/ 0 f11 1"/>
                <a:gd name="f18" fmla="*/ 1134683 f12 1"/>
                <a:gd name="f19" fmla="*/ 354045 f11 1"/>
                <a:gd name="f20" fmla="*/ f13 1 f2"/>
                <a:gd name="f21" fmla="*/ f16 1 1134683"/>
                <a:gd name="f22" fmla="*/ f17 1 354045"/>
                <a:gd name="f23" fmla="*/ f18 1 1134683"/>
                <a:gd name="f24" fmla="*/ f19 1 35404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34683" h="35404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1440" tIns="91440" rIns="91440" bIns="914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Mar 2023</a:t>
              </a:r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FDD57BE1-C29A-6150-02E3-0B9192FB9021}"/>
                </a:ext>
              </a:extLst>
            </p:cNvPr>
            <p:cNvSpPr/>
            <p:nvPr/>
          </p:nvSpPr>
          <p:spPr>
            <a:xfrm>
              <a:off x="8499887" y="3162369"/>
              <a:ext cx="2283338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1138"/>
                <a:gd name="f7" fmla="val 1239160"/>
                <a:gd name="f8" fmla="+- 0 0 -90"/>
                <a:gd name="f9" fmla="*/ f3 1 1891138"/>
                <a:gd name="f10" fmla="*/ f4 1 1239160"/>
                <a:gd name="f11" fmla="+- f7 0 f5"/>
                <a:gd name="f12" fmla="+- f6 0 f5"/>
                <a:gd name="f13" fmla="*/ f8 f0 1"/>
                <a:gd name="f14" fmla="*/ f12 1 1891138"/>
                <a:gd name="f15" fmla="*/ f11 1 1239160"/>
                <a:gd name="f16" fmla="*/ 0 f12 1"/>
                <a:gd name="f17" fmla="*/ 0 f11 1"/>
                <a:gd name="f18" fmla="*/ 1891138 f12 1"/>
                <a:gd name="f19" fmla="*/ 1239160 f11 1"/>
                <a:gd name="f20" fmla="*/ f13 1 f2"/>
                <a:gd name="f21" fmla="*/ f16 1 1891138"/>
                <a:gd name="f22" fmla="*/ f17 1 1239160"/>
                <a:gd name="f23" fmla="*/ f18 1 189113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9113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91440" rIns="0" bIns="0" anchor="t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Architect Design evolution, and M&amp;E Design Strategy presented to Project Board</a:t>
              </a:r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id="{D0442DD1-F46C-98DD-5734-2894B1517371}"/>
                </a:ext>
              </a:extLst>
            </p:cNvPr>
            <p:cNvSpPr/>
            <p:nvPr/>
          </p:nvSpPr>
          <p:spPr>
            <a:xfrm>
              <a:off x="9599160" y="2826026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47BA49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id="{B24DABF5-49CA-0693-186E-DAD97049D0A9}"/>
                </a:ext>
              </a:extLst>
            </p:cNvPr>
            <p:cNvSpPr/>
            <p:nvPr/>
          </p:nvSpPr>
          <p:spPr>
            <a:xfrm>
              <a:off x="9563755" y="3109261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9B54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id="{021A0D78-2EB1-1FC5-E2ED-4E4331DD1777}"/>
                </a:ext>
              </a:extLst>
            </p:cNvPr>
            <p:cNvSpPr/>
            <p:nvPr/>
          </p:nvSpPr>
          <p:spPr>
            <a:xfrm>
              <a:off x="10166509" y="2471979"/>
              <a:ext cx="1134678" cy="354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045"/>
                <a:gd name="f7" fmla="val 1134683"/>
                <a:gd name="f8" fmla="val 189119"/>
                <a:gd name="f9" fmla="val 945564"/>
                <a:gd name="f10" fmla="val 1050012"/>
                <a:gd name="f11" fmla="val 345802"/>
                <a:gd name="f12" fmla="val 335633"/>
                <a:gd name="f13" fmla="val 84671"/>
                <a:gd name="f14" fmla="+- 0 0 -90"/>
                <a:gd name="f15" fmla="*/ f3 1 354045"/>
                <a:gd name="f16" fmla="*/ f4 1 1134683"/>
                <a:gd name="f17" fmla="+- f7 0 f5"/>
                <a:gd name="f18" fmla="+- f6 0 f5"/>
                <a:gd name="f19" fmla="*/ f14 f0 1"/>
                <a:gd name="f20" fmla="*/ f18 1 354045"/>
                <a:gd name="f21" fmla="*/ f17 1 1134683"/>
                <a:gd name="f22" fmla="*/ 59009 f18 1"/>
                <a:gd name="f23" fmla="*/ 0 f17 1"/>
                <a:gd name="f24" fmla="*/ 295036 f18 1"/>
                <a:gd name="f25" fmla="*/ 354045 f18 1"/>
                <a:gd name="f26" fmla="*/ 59009 f17 1"/>
                <a:gd name="f27" fmla="*/ 1134683 f17 1"/>
                <a:gd name="f28" fmla="*/ 0 f18 1"/>
                <a:gd name="f29" fmla="*/ f19 1 f2"/>
                <a:gd name="f30" fmla="*/ f22 1 354045"/>
                <a:gd name="f31" fmla="*/ f23 1 1134683"/>
                <a:gd name="f32" fmla="*/ f24 1 354045"/>
                <a:gd name="f33" fmla="*/ f25 1 354045"/>
                <a:gd name="f34" fmla="*/ f26 1 1134683"/>
                <a:gd name="f35" fmla="*/ f27 1 1134683"/>
                <a:gd name="f36" fmla="*/ f28 1 354045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0"/>
                <a:gd name="f46" fmla="*/ f34 1 f21"/>
                <a:gd name="f47" fmla="*/ f35 1 f21"/>
                <a:gd name="f48" fmla="*/ f36 1 f20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5 1"/>
                <a:gd name="f57" fmla="*/ f46 f16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4"/>
                </a:cxn>
                <a:cxn ang="f41">
                  <a:pos x="f56" y="f57"/>
                </a:cxn>
                <a:cxn ang="f41">
                  <a:pos x="f56" y="f58"/>
                </a:cxn>
                <a:cxn ang="f41">
                  <a:pos x="f56" y="f58"/>
                </a:cxn>
                <a:cxn ang="f41">
                  <a:pos x="f59" y="f58"/>
                </a:cxn>
                <a:cxn ang="f41">
                  <a:pos x="f59" y="f58"/>
                </a:cxn>
                <a:cxn ang="f41">
                  <a:pos x="f59" y="f57"/>
                </a:cxn>
                <a:cxn ang="f41">
                  <a:pos x="f53" y="f54"/>
                </a:cxn>
              </a:cxnLst>
              <a:rect l="f49" t="f52" r="f50" b="f51"/>
              <a:pathLst>
                <a:path w="354045" h="1134683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7"/>
                    <a:pt x="f12" y="f7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12" y="f5"/>
                  </a:ln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108722" rIns="108722" bIns="108722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Apr 2023</a:t>
              </a:r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id="{7185A2F8-88EB-3516-4CEC-B8695C3E415B}"/>
                </a:ext>
              </a:extLst>
            </p:cNvPr>
            <p:cNvSpPr/>
            <p:nvPr/>
          </p:nvSpPr>
          <p:spPr>
            <a:xfrm>
              <a:off x="9844640" y="878774"/>
              <a:ext cx="1778407" cy="1239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8408"/>
                <a:gd name="f7" fmla="val 1239160"/>
                <a:gd name="f8" fmla="+- 0 0 -90"/>
                <a:gd name="f9" fmla="*/ f3 1 1778408"/>
                <a:gd name="f10" fmla="*/ f4 1 1239160"/>
                <a:gd name="f11" fmla="+- f7 0 f5"/>
                <a:gd name="f12" fmla="+- f6 0 f5"/>
                <a:gd name="f13" fmla="*/ f8 f0 1"/>
                <a:gd name="f14" fmla="*/ f12 1 1778408"/>
                <a:gd name="f15" fmla="*/ f11 1 1239160"/>
                <a:gd name="f16" fmla="*/ 0 f12 1"/>
                <a:gd name="f17" fmla="*/ 0 f11 1"/>
                <a:gd name="f18" fmla="*/ 1778408 f12 1"/>
                <a:gd name="f19" fmla="*/ 1239160 f11 1"/>
                <a:gd name="f20" fmla="*/ f13 1 f2"/>
                <a:gd name="f21" fmla="*/ f16 1 1778408"/>
                <a:gd name="f22" fmla="*/ f17 1 1239160"/>
                <a:gd name="f23" fmla="*/ f18 1 1778408"/>
                <a:gd name="f24" fmla="*/ f19 1 123916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78408" h="1239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91440" anchor="b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cs typeface="Arial" pitchFamily="34"/>
                </a:rPr>
                <a:t>Civils and Structural Design Strategy presented to project board</a:t>
              </a:r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id="{CACC2760-1F68-DF94-9730-7F3E26C3180E}"/>
                </a:ext>
              </a:extLst>
            </p:cNvPr>
            <p:cNvSpPr/>
            <p:nvPr/>
          </p:nvSpPr>
          <p:spPr>
            <a:xfrm>
              <a:off x="10733848" y="2188744"/>
              <a:ext cx="0" cy="2832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6345" cap="flat">
              <a:solidFill>
                <a:srgbClr val="5CB447"/>
              </a:solidFill>
              <a:custDash>
                <a:ds d="300173" sp="300173"/>
              </a:custDash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B5A6F653-4D62-5F80-3747-85E80CD4729C}"/>
                </a:ext>
              </a:extLst>
            </p:cNvPr>
            <p:cNvSpPr/>
            <p:nvPr/>
          </p:nvSpPr>
          <p:spPr>
            <a:xfrm>
              <a:off x="10698443" y="2117933"/>
              <a:ext cx="70811" cy="708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id="{7958ACDA-EFD3-7163-287B-279F5378775C}"/>
              </a:ext>
            </a:extLst>
          </p:cNvPr>
          <p:cNvGrpSpPr/>
          <p:nvPr/>
        </p:nvGrpSpPr>
        <p:grpSpPr>
          <a:xfrm>
            <a:off x="1413779" y="4435471"/>
            <a:ext cx="6316442" cy="2017765"/>
            <a:chOff x="2543714" y="4127985"/>
            <a:chExt cx="7104567" cy="2406810"/>
          </a:xfrm>
        </p:grpSpPr>
        <p:pic>
          <p:nvPicPr>
            <p:cNvPr id="45" name="Picture 6" descr="A picture containing text, sky, outdoor, sign&#10;&#10;Description automatically generated">
              <a:extLst>
                <a:ext uri="{FF2B5EF4-FFF2-40B4-BE49-F238E27FC236}">
                  <a16:creationId xmlns:a16="http://schemas.microsoft.com/office/drawing/2014/main" id="{E3CE79DF-8DC9-7AEF-CDF1-A2D5429E1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1490"/>
            <a:stretch>
              <a:fillRect/>
            </a:stretch>
          </p:blipFill>
          <p:spPr>
            <a:xfrm>
              <a:off x="2543714" y="4127985"/>
              <a:ext cx="3617092" cy="240110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6" name="Picture 7" descr="A picture containing sky, outdoor, old, engine&#10;&#10;Description automatically generated">
              <a:extLst>
                <a:ext uri="{FF2B5EF4-FFF2-40B4-BE49-F238E27FC236}">
                  <a16:creationId xmlns:a16="http://schemas.microsoft.com/office/drawing/2014/main" id="{7B8F06E6-6BE4-FA10-7E63-B1C7E1EF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39"/>
            <a:stretch>
              <a:fillRect/>
            </a:stretch>
          </p:blipFill>
          <p:spPr>
            <a:xfrm>
              <a:off x="6160806" y="4127985"/>
              <a:ext cx="3487475" cy="2406810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015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C070-D5F3-9601-82EE-B2773A510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027" y="418209"/>
            <a:ext cx="2821024" cy="501018"/>
          </a:xfrm>
        </p:spPr>
        <p:txBody>
          <a:bodyPr/>
          <a:lstStyle/>
          <a:p>
            <a:pPr lvl="0"/>
            <a:r>
              <a:rPr lang="en-GB" sz="2800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Next Steps</a:t>
            </a:r>
          </a:p>
        </p:txBody>
      </p:sp>
      <p:grpSp>
        <p:nvGrpSpPr>
          <p:cNvPr id="4" name="Content Placeholder 2">
            <a:extLst>
              <a:ext uri="{FF2B5EF4-FFF2-40B4-BE49-F238E27FC236}">
                <a16:creationId xmlns:a16="http://schemas.microsoft.com/office/drawing/2014/main" id="{0081779F-C3CB-46F7-1199-E27925DA52E9}"/>
              </a:ext>
            </a:extLst>
          </p:cNvPr>
          <p:cNvGrpSpPr/>
          <p:nvPr/>
        </p:nvGrpSpPr>
        <p:grpSpPr>
          <a:xfrm>
            <a:off x="422204" y="1608389"/>
            <a:ext cx="8299591" cy="3173460"/>
            <a:chOff x="838203" y="1908243"/>
            <a:chExt cx="10515600" cy="374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858C4B-EFEC-4DA8-8A93-A1626118FB2D}"/>
                </a:ext>
              </a:extLst>
            </p:cNvPr>
            <p:cNvSpPr/>
            <p:nvPr/>
          </p:nvSpPr>
          <p:spPr>
            <a:xfrm>
              <a:off x="838203" y="4017306"/>
              <a:ext cx="10515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5B16397-C735-F87D-802E-B4F1F1B1F475}"/>
                </a:ext>
              </a:extLst>
            </p:cNvPr>
            <p:cNvSpPr/>
            <p:nvPr/>
          </p:nvSpPr>
          <p:spPr>
            <a:xfrm>
              <a:off x="965642" y="3190551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21 June 2023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4E50D8-431E-4A7A-7A52-E39B64554488}"/>
                </a:ext>
              </a:extLst>
            </p:cNvPr>
            <p:cNvSpPr/>
            <p:nvPr/>
          </p:nvSpPr>
          <p:spPr>
            <a:xfrm>
              <a:off x="965642" y="2154838"/>
              <a:ext cx="1850297" cy="1035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1035713"/>
                <a:gd name="f8" fmla="+- 0 0 -90"/>
                <a:gd name="f9" fmla="*/ f3 1 1850293"/>
                <a:gd name="f10" fmla="*/ f4 1 1035713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1035713"/>
                <a:gd name="f20" fmla="*/ 0 f16 1"/>
                <a:gd name="f21" fmla="*/ 0 f15 1"/>
                <a:gd name="f22" fmla="*/ 1850293 f16 1"/>
                <a:gd name="f23" fmla="*/ 1035713 f15 1"/>
                <a:gd name="f24" fmla="+- f17 0 f1"/>
                <a:gd name="f25" fmla="*/ f20 1 1850293"/>
                <a:gd name="f26" fmla="*/ f21 1 1035713"/>
                <a:gd name="f27" fmla="*/ f22 1 1850293"/>
                <a:gd name="f28" fmla="*/ f23 1 1035713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103571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8D7CD">
                <a:alpha val="90000"/>
              </a:srgbClr>
            </a:solidFill>
            <a:ln w="12701" cap="flat">
              <a:solidFill>
                <a:srgbClr val="F8D7CD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Formal Pre-application meeting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D1EA0F-C442-9341-17A8-F52B691C64DD}"/>
                </a:ext>
              </a:extLst>
            </p:cNvPr>
            <p:cNvSpPr/>
            <p:nvPr/>
          </p:nvSpPr>
          <p:spPr>
            <a:xfrm>
              <a:off x="1890787" y="3712720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ED7D31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E7CFED-E580-8C16-45A3-809FBB1162B0}"/>
                </a:ext>
              </a:extLst>
            </p:cNvPr>
            <p:cNvSpPr/>
            <p:nvPr/>
          </p:nvSpPr>
          <p:spPr>
            <a:xfrm>
              <a:off x="2016946" y="4321902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A5A5A5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21 June 2023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5DD7E7-AE63-7F0E-09CF-C35542C98927}"/>
                </a:ext>
              </a:extLst>
            </p:cNvPr>
            <p:cNvSpPr/>
            <p:nvPr/>
          </p:nvSpPr>
          <p:spPr>
            <a:xfrm>
              <a:off x="2016946" y="4844061"/>
              <a:ext cx="1850297" cy="80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805555"/>
                <a:gd name="f8" fmla="+- 0 0 -90"/>
                <a:gd name="f9" fmla="*/ f3 1 1850293"/>
                <a:gd name="f10" fmla="*/ f4 1 805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805555"/>
                <a:gd name="f20" fmla="*/ 0 f16 1"/>
                <a:gd name="f21" fmla="*/ 0 f15 1"/>
                <a:gd name="f22" fmla="*/ 1850293 f16 1"/>
                <a:gd name="f23" fmla="*/ 805555 f15 1"/>
                <a:gd name="f24" fmla="+- f17 0 f1"/>
                <a:gd name="f25" fmla="*/ f20 1 1850293"/>
                <a:gd name="f26" fmla="*/ f21 1 805555"/>
                <a:gd name="f27" fmla="*/ f22 1 1850293"/>
                <a:gd name="f28" fmla="*/ f23 1 805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80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1E1E1">
                <a:alpha val="90000"/>
              </a:srgbClr>
            </a:solidFill>
            <a:ln w="12701" cap="flat">
              <a:solidFill>
                <a:srgbClr val="E1E1E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RIBA Stage 3 Design Freeze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104664-6B59-35BB-2999-11C4C05C12B7}"/>
                </a:ext>
              </a:extLst>
            </p:cNvPr>
            <p:cNvSpPr/>
            <p:nvPr/>
          </p:nvSpPr>
          <p:spPr>
            <a:xfrm>
              <a:off x="2942091" y="4017306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A5A5A5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2BAA71-E825-76E6-10FD-A36A0955B110}"/>
                </a:ext>
              </a:extLst>
            </p:cNvPr>
            <p:cNvSpPr/>
            <p:nvPr/>
          </p:nvSpPr>
          <p:spPr>
            <a:xfrm rot="2700006">
              <a:off x="1856940" y="3983468"/>
              <a:ext cx="67693" cy="67693"/>
            </a:xfrm>
            <a:prstGeom prst="rect">
              <a:avLst/>
            </a:prstGeom>
            <a:solidFill>
              <a:srgbClr val="ED7D31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6AF90D-BBB3-C32C-3530-6BE3A88EEE38}"/>
                </a:ext>
              </a:extLst>
            </p:cNvPr>
            <p:cNvSpPr/>
            <p:nvPr/>
          </p:nvSpPr>
          <p:spPr>
            <a:xfrm rot="2700006">
              <a:off x="2908244" y="3983468"/>
              <a:ext cx="67693" cy="67693"/>
            </a:xfrm>
            <a:prstGeom prst="rect">
              <a:avLst/>
            </a:prstGeom>
            <a:solidFill>
              <a:srgbClr val="A5A5A5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0EABAB-0E2D-C263-30E2-E509D9E63CE8}"/>
                </a:ext>
              </a:extLst>
            </p:cNvPr>
            <p:cNvSpPr/>
            <p:nvPr/>
          </p:nvSpPr>
          <p:spPr>
            <a:xfrm>
              <a:off x="3068241" y="3190551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28 June 2023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26DACB-9DFA-2875-55C1-BBF1AB5D738F}"/>
                </a:ext>
              </a:extLst>
            </p:cNvPr>
            <p:cNvSpPr/>
            <p:nvPr/>
          </p:nvSpPr>
          <p:spPr>
            <a:xfrm>
              <a:off x="3068241" y="1908243"/>
              <a:ext cx="1850297" cy="1282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1282312"/>
                <a:gd name="f8" fmla="+- 0 0 -90"/>
                <a:gd name="f9" fmla="*/ f3 1 1850293"/>
                <a:gd name="f10" fmla="*/ f4 1 128231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1282312"/>
                <a:gd name="f20" fmla="*/ 0 f16 1"/>
                <a:gd name="f21" fmla="*/ 0 f15 1"/>
                <a:gd name="f22" fmla="*/ 1850293 f16 1"/>
                <a:gd name="f23" fmla="*/ 1282312 f15 1"/>
                <a:gd name="f24" fmla="+- f17 0 f1"/>
                <a:gd name="f25" fmla="*/ f20 1 1850293"/>
                <a:gd name="f26" fmla="*/ f21 1 1282312"/>
                <a:gd name="f27" fmla="*/ f22 1 1850293"/>
                <a:gd name="f28" fmla="*/ f23 1 128231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128231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E8CB">
                <a:alpha val="90000"/>
              </a:srgbClr>
            </a:solidFill>
            <a:ln w="12701" cap="flat">
              <a:solidFill>
                <a:srgbClr val="FFE8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Final RIBA Stage 3 designs presented to Project Board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CDFC14-CA73-81A0-5168-5B13C4500B69}"/>
                </a:ext>
              </a:extLst>
            </p:cNvPr>
            <p:cNvSpPr/>
            <p:nvPr/>
          </p:nvSpPr>
          <p:spPr>
            <a:xfrm>
              <a:off x="3993395" y="3712720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FFC000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72C656-3525-0AE2-B4EA-77E7172D4FED}"/>
                </a:ext>
              </a:extLst>
            </p:cNvPr>
            <p:cNvSpPr/>
            <p:nvPr/>
          </p:nvSpPr>
          <p:spPr>
            <a:xfrm>
              <a:off x="4119545" y="4321902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5 July 2023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3D34CF-8FF0-65A2-C79C-03BA525658C8}"/>
                </a:ext>
              </a:extLst>
            </p:cNvPr>
            <p:cNvSpPr/>
            <p:nvPr/>
          </p:nvSpPr>
          <p:spPr>
            <a:xfrm>
              <a:off x="4119545" y="4844061"/>
              <a:ext cx="1850297" cy="80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805555"/>
                <a:gd name="f8" fmla="+- 0 0 -90"/>
                <a:gd name="f9" fmla="*/ f3 1 1850293"/>
                <a:gd name="f10" fmla="*/ f4 1 805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805555"/>
                <a:gd name="f20" fmla="*/ 0 f16 1"/>
                <a:gd name="f21" fmla="*/ 0 f15 1"/>
                <a:gd name="f22" fmla="*/ 1850293 f16 1"/>
                <a:gd name="f23" fmla="*/ 805555 f15 1"/>
                <a:gd name="f24" fmla="+- f17 0 f1"/>
                <a:gd name="f25" fmla="*/ f20 1 1850293"/>
                <a:gd name="f26" fmla="*/ f21 1 805555"/>
                <a:gd name="f27" fmla="*/ f22 1 1850293"/>
                <a:gd name="f28" fmla="*/ f23 1 805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80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RIBA Stage 3 report signed off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69E97A-AF11-8409-1350-6876CD14290B}"/>
                </a:ext>
              </a:extLst>
            </p:cNvPr>
            <p:cNvSpPr/>
            <p:nvPr/>
          </p:nvSpPr>
          <p:spPr>
            <a:xfrm>
              <a:off x="5044699" y="4017306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34C030-CE99-222C-5AE0-916BAA84EA04}"/>
                </a:ext>
              </a:extLst>
            </p:cNvPr>
            <p:cNvSpPr/>
            <p:nvPr/>
          </p:nvSpPr>
          <p:spPr>
            <a:xfrm rot="2700006">
              <a:off x="3959548" y="3983468"/>
              <a:ext cx="67693" cy="67693"/>
            </a:xfrm>
            <a:prstGeom prst="rect">
              <a:avLst/>
            </a:prstGeom>
            <a:solidFill>
              <a:srgbClr val="FFC000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D6BD-4799-8943-D7AA-A30A2DD953F6}"/>
                </a:ext>
              </a:extLst>
            </p:cNvPr>
            <p:cNvSpPr/>
            <p:nvPr/>
          </p:nvSpPr>
          <p:spPr>
            <a:xfrm rot="2700006">
              <a:off x="5010852" y="3983468"/>
              <a:ext cx="67693" cy="67693"/>
            </a:xfrm>
            <a:prstGeom prst="rect">
              <a:avLst/>
            </a:prstGeom>
            <a:solidFill>
              <a:srgbClr val="5B9BD5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875EEA-18A2-67B4-FCFD-A0FC1C6632AE}"/>
                </a:ext>
              </a:extLst>
            </p:cNvPr>
            <p:cNvSpPr/>
            <p:nvPr/>
          </p:nvSpPr>
          <p:spPr>
            <a:xfrm>
              <a:off x="5170849" y="3190551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70AD47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26 July 2023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F0A243-C7FB-B02A-9027-62D074D83E93}"/>
                </a:ext>
              </a:extLst>
            </p:cNvPr>
            <p:cNvSpPr/>
            <p:nvPr/>
          </p:nvSpPr>
          <p:spPr>
            <a:xfrm>
              <a:off x="5170849" y="2385002"/>
              <a:ext cx="1850297" cy="80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805555"/>
                <a:gd name="f8" fmla="+- 0 0 -90"/>
                <a:gd name="f9" fmla="*/ f3 1 1850293"/>
                <a:gd name="f10" fmla="*/ f4 1 805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805555"/>
                <a:gd name="f20" fmla="*/ 0 f16 1"/>
                <a:gd name="f21" fmla="*/ 0 f15 1"/>
                <a:gd name="f22" fmla="*/ 1850293 f16 1"/>
                <a:gd name="f23" fmla="*/ 805555 f15 1"/>
                <a:gd name="f24" fmla="+- f17 0 f1"/>
                <a:gd name="f25" fmla="*/ f20 1 1850293"/>
                <a:gd name="f26" fmla="*/ f21 1 805555"/>
                <a:gd name="f27" fmla="*/ f22 1 1850293"/>
                <a:gd name="f28" fmla="*/ f23 1 805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80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5E3CF">
                <a:alpha val="90000"/>
              </a:srgbClr>
            </a:solidFill>
            <a:ln w="12701" cap="flat">
              <a:solidFill>
                <a:srgbClr val="D5E3C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 dirty="0">
                  <a:solidFill>
                    <a:srgbClr val="000000"/>
                  </a:solidFill>
                  <a:latin typeface="Calibri"/>
                </a:rPr>
                <a:t>Planning submission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76E4C13-12E8-9C85-7158-6ACF70D225A7}"/>
                </a:ext>
              </a:extLst>
            </p:cNvPr>
            <p:cNvSpPr/>
            <p:nvPr/>
          </p:nvSpPr>
          <p:spPr>
            <a:xfrm>
              <a:off x="6096003" y="3712720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70AD47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418031-7217-5C62-86C7-B397B3AE8B83}"/>
                </a:ext>
              </a:extLst>
            </p:cNvPr>
            <p:cNvSpPr/>
            <p:nvPr/>
          </p:nvSpPr>
          <p:spPr>
            <a:xfrm>
              <a:off x="6222153" y="4321902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1 Aug. 2023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E668AC-4656-5DCE-EFD4-C92F11689895}"/>
                </a:ext>
              </a:extLst>
            </p:cNvPr>
            <p:cNvSpPr/>
            <p:nvPr/>
          </p:nvSpPr>
          <p:spPr>
            <a:xfrm>
              <a:off x="6222153" y="4844061"/>
              <a:ext cx="1850297" cy="80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805555"/>
                <a:gd name="f8" fmla="+- 0 0 -90"/>
                <a:gd name="f9" fmla="*/ f3 1 1850293"/>
                <a:gd name="f10" fmla="*/ f4 1 805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805555"/>
                <a:gd name="f20" fmla="*/ 0 f16 1"/>
                <a:gd name="f21" fmla="*/ 0 f15 1"/>
                <a:gd name="f22" fmla="*/ 1850293 f16 1"/>
                <a:gd name="f23" fmla="*/ 805555 f15 1"/>
                <a:gd name="f24" fmla="+- f17 0 f1"/>
                <a:gd name="f25" fmla="*/ f20 1 1850293"/>
                <a:gd name="f26" fmla="*/ f21 1 805555"/>
                <a:gd name="f27" fmla="*/ f22 1 1850293"/>
                <a:gd name="f28" fmla="*/ f23 1 805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80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8D7CD">
                <a:alpha val="90000"/>
              </a:srgbClr>
            </a:solidFill>
            <a:ln w="12701" cap="flat">
              <a:solidFill>
                <a:srgbClr val="F8D7CD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RIBA Stage 4 to commence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46203B-A419-0145-3EC0-C005D0692B60}"/>
                </a:ext>
              </a:extLst>
            </p:cNvPr>
            <p:cNvSpPr/>
            <p:nvPr/>
          </p:nvSpPr>
          <p:spPr>
            <a:xfrm>
              <a:off x="7147307" y="4017306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ED7D31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FD7A5B-995F-D587-1077-11B93B58577A}"/>
                </a:ext>
              </a:extLst>
            </p:cNvPr>
            <p:cNvSpPr/>
            <p:nvPr/>
          </p:nvSpPr>
          <p:spPr>
            <a:xfrm rot="2700006">
              <a:off x="6062156" y="3983468"/>
              <a:ext cx="67693" cy="67693"/>
            </a:xfrm>
            <a:prstGeom prst="rect">
              <a:avLst/>
            </a:prstGeom>
            <a:solidFill>
              <a:srgbClr val="70AD47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E4DFF8-0752-3392-D77B-4200D0DA84AB}"/>
                </a:ext>
              </a:extLst>
            </p:cNvPr>
            <p:cNvSpPr/>
            <p:nvPr/>
          </p:nvSpPr>
          <p:spPr>
            <a:xfrm rot="2700006">
              <a:off x="7113450" y="3983468"/>
              <a:ext cx="67693" cy="67693"/>
            </a:xfrm>
            <a:prstGeom prst="rect">
              <a:avLst/>
            </a:prstGeom>
            <a:solidFill>
              <a:srgbClr val="ED7D31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935AFC-D5C5-2BAF-AB95-4594958A8245}"/>
                </a:ext>
              </a:extLst>
            </p:cNvPr>
            <p:cNvSpPr/>
            <p:nvPr/>
          </p:nvSpPr>
          <p:spPr>
            <a:xfrm>
              <a:off x="7273457" y="3190551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A5A5A5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1 Sep. 2023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FA47E1-9E79-69BE-F417-A0AE4F27B3A9}"/>
                </a:ext>
              </a:extLst>
            </p:cNvPr>
            <p:cNvSpPr/>
            <p:nvPr/>
          </p:nvSpPr>
          <p:spPr>
            <a:xfrm>
              <a:off x="7273457" y="1908243"/>
              <a:ext cx="1850297" cy="1282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1282312"/>
                <a:gd name="f8" fmla="+- 0 0 -90"/>
                <a:gd name="f9" fmla="*/ f3 1 1850293"/>
                <a:gd name="f10" fmla="*/ f4 1 128231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1282312"/>
                <a:gd name="f20" fmla="*/ 0 f16 1"/>
                <a:gd name="f21" fmla="*/ 0 f15 1"/>
                <a:gd name="f22" fmla="*/ 1850293 f16 1"/>
                <a:gd name="f23" fmla="*/ 1282312 f15 1"/>
                <a:gd name="f24" fmla="+- f17 0 f1"/>
                <a:gd name="f25" fmla="*/ f20 1 1850293"/>
                <a:gd name="f26" fmla="*/ f21 1 1282312"/>
                <a:gd name="f27" fmla="*/ f22 1 1850293"/>
                <a:gd name="f28" fmla="*/ f23 1 128231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128231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1E1E1">
                <a:alpha val="90000"/>
              </a:srgbClr>
            </a:solidFill>
            <a:ln w="12701" cap="flat">
              <a:solidFill>
                <a:srgbClr val="E1E1E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Agree Procurement route for main contractor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7601E83-9FB2-DBE1-CF88-EC9BEC1C7E2E}"/>
                </a:ext>
              </a:extLst>
            </p:cNvPr>
            <p:cNvSpPr/>
            <p:nvPr/>
          </p:nvSpPr>
          <p:spPr>
            <a:xfrm>
              <a:off x="8198601" y="3712720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A5A5A5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0F6A6C5-EB00-7FDF-26F3-D8685FBE88C6}"/>
                </a:ext>
              </a:extLst>
            </p:cNvPr>
            <p:cNvSpPr/>
            <p:nvPr/>
          </p:nvSpPr>
          <p:spPr>
            <a:xfrm>
              <a:off x="8324761" y="4321902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25 June 2024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D006FB3-EBB5-B23A-9CBC-8178D684B7AB}"/>
                </a:ext>
              </a:extLst>
            </p:cNvPr>
            <p:cNvSpPr/>
            <p:nvPr/>
          </p:nvSpPr>
          <p:spPr>
            <a:xfrm>
              <a:off x="8324761" y="4844061"/>
              <a:ext cx="1850297" cy="80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805555"/>
                <a:gd name="f8" fmla="+- 0 0 -90"/>
                <a:gd name="f9" fmla="*/ f3 1 1850293"/>
                <a:gd name="f10" fmla="*/ f4 1 805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805555"/>
                <a:gd name="f20" fmla="*/ 0 f16 1"/>
                <a:gd name="f21" fmla="*/ 0 f15 1"/>
                <a:gd name="f22" fmla="*/ 1850293 f16 1"/>
                <a:gd name="f23" fmla="*/ 805555 f15 1"/>
                <a:gd name="f24" fmla="+- f17 0 f1"/>
                <a:gd name="f25" fmla="*/ f20 1 1850293"/>
                <a:gd name="f26" fmla="*/ f21 1 805555"/>
                <a:gd name="f27" fmla="*/ f22 1 1850293"/>
                <a:gd name="f28" fmla="*/ f23 1 805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80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E8CB">
                <a:alpha val="90000"/>
              </a:srgbClr>
            </a:solidFill>
            <a:ln w="12701" cap="flat">
              <a:solidFill>
                <a:srgbClr val="FFE8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RIBA Stage 5 Construction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2E757B5-1C65-7549-A37E-3F3DB1E59E6B}"/>
                </a:ext>
              </a:extLst>
            </p:cNvPr>
            <p:cNvSpPr/>
            <p:nvPr/>
          </p:nvSpPr>
          <p:spPr>
            <a:xfrm>
              <a:off x="9249905" y="4017306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FFC000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E9FA78-931D-5D44-ECA7-0F6C6E1655EF}"/>
                </a:ext>
              </a:extLst>
            </p:cNvPr>
            <p:cNvSpPr/>
            <p:nvPr/>
          </p:nvSpPr>
          <p:spPr>
            <a:xfrm rot="2700006">
              <a:off x="8164754" y="3983468"/>
              <a:ext cx="67693" cy="67693"/>
            </a:xfrm>
            <a:prstGeom prst="rect">
              <a:avLst/>
            </a:prstGeom>
            <a:solidFill>
              <a:srgbClr val="A5A5A5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453879-1685-7932-72EA-074AB4C2F52B}"/>
                </a:ext>
              </a:extLst>
            </p:cNvPr>
            <p:cNvSpPr/>
            <p:nvPr/>
          </p:nvSpPr>
          <p:spPr>
            <a:xfrm rot="2700006">
              <a:off x="9216058" y="3983468"/>
              <a:ext cx="67693" cy="67693"/>
            </a:xfrm>
            <a:prstGeom prst="rect">
              <a:avLst/>
            </a:prstGeom>
            <a:solidFill>
              <a:srgbClr val="FFC000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2A79EF-9F90-AD11-E607-455A08FA1343}"/>
                </a:ext>
              </a:extLst>
            </p:cNvPr>
            <p:cNvSpPr/>
            <p:nvPr/>
          </p:nvSpPr>
          <p:spPr>
            <a:xfrm>
              <a:off x="9376065" y="3190551"/>
              <a:ext cx="1850297" cy="52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522160"/>
                <a:gd name="f8" fmla="+- 0 0 -90"/>
                <a:gd name="f9" fmla="*/ f3 1 1850293"/>
                <a:gd name="f10" fmla="*/ f4 1 522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522160"/>
                <a:gd name="f20" fmla="*/ 0 f16 1"/>
                <a:gd name="f21" fmla="*/ 0 f15 1"/>
                <a:gd name="f22" fmla="*/ 1850293 f16 1"/>
                <a:gd name="f23" fmla="*/ 522160 f15 1"/>
                <a:gd name="f24" fmla="+- f17 0 f1"/>
                <a:gd name="f25" fmla="*/ f20 1 1850293"/>
                <a:gd name="f26" fmla="*/ f21 1 522160"/>
                <a:gd name="f27" fmla="*/ f22 1 1850293"/>
                <a:gd name="f28" fmla="*/ f23 1 522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522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76199" tIns="76199" rIns="76199" bIns="76199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1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>
                  <a:solidFill>
                    <a:srgbClr val="FFFFFF"/>
                  </a:solidFill>
                  <a:latin typeface="Calibri"/>
                </a:rPr>
                <a:t>1 Sep. 2025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2544F9-199A-F0F0-6664-3F8E02E4D7B2}"/>
                </a:ext>
              </a:extLst>
            </p:cNvPr>
            <p:cNvSpPr/>
            <p:nvPr/>
          </p:nvSpPr>
          <p:spPr>
            <a:xfrm>
              <a:off x="9376065" y="2385002"/>
              <a:ext cx="1850297" cy="80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0293"/>
                <a:gd name="f7" fmla="val 805555"/>
                <a:gd name="f8" fmla="+- 0 0 -90"/>
                <a:gd name="f9" fmla="*/ f3 1 1850293"/>
                <a:gd name="f10" fmla="*/ f4 1 80555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0293"/>
                <a:gd name="f19" fmla="*/ f15 1 805555"/>
                <a:gd name="f20" fmla="*/ 0 f16 1"/>
                <a:gd name="f21" fmla="*/ 0 f15 1"/>
                <a:gd name="f22" fmla="*/ 1850293 f16 1"/>
                <a:gd name="f23" fmla="*/ 805555 f15 1"/>
                <a:gd name="f24" fmla="+- f17 0 f1"/>
                <a:gd name="f25" fmla="*/ f20 1 1850293"/>
                <a:gd name="f26" fmla="*/ f21 1 805555"/>
                <a:gd name="f27" fmla="*/ f22 1 1850293"/>
                <a:gd name="f28" fmla="*/ f23 1 80555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0293" h="80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21441" tIns="121441" rIns="121441" bIns="121441" anchor="ctr" anchorCtr="0" compatLnSpc="1">
              <a:noAutofit/>
            </a:bodyPr>
            <a:lstStyle/>
            <a:p>
              <a:pPr defTabSz="566738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75">
                  <a:solidFill>
                    <a:srgbClr val="000000"/>
                  </a:solidFill>
                  <a:latin typeface="Calibri"/>
                </a:rPr>
                <a:t>Completion of RIBA Stage 6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BF43A-EC5D-9B1B-A58F-F7B930CA0F57}"/>
                </a:ext>
              </a:extLst>
            </p:cNvPr>
            <p:cNvSpPr/>
            <p:nvPr/>
          </p:nvSpPr>
          <p:spPr>
            <a:xfrm>
              <a:off x="10301209" y="3712720"/>
              <a:ext cx="0" cy="30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ADA595-C3D4-CB72-1731-A1198AB79C31}"/>
                </a:ext>
              </a:extLst>
            </p:cNvPr>
            <p:cNvSpPr/>
            <p:nvPr/>
          </p:nvSpPr>
          <p:spPr>
            <a:xfrm rot="2700006">
              <a:off x="10267362" y="3983468"/>
              <a:ext cx="67693" cy="67693"/>
            </a:xfrm>
            <a:prstGeom prst="rect">
              <a:avLst/>
            </a:prstGeom>
            <a:solidFill>
              <a:srgbClr val="5B9BD5"/>
            </a:solidFill>
            <a:ln w="6345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GB" sz="135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9c9668-2022-4c74-8637-cfeba9a088ce" xsi:nil="true"/>
    <lcf76f155ced4ddcb4097134ff3c332f xmlns="0c390f4f-ec44-4ddc-ba47-9455f1e351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18EAA4C9D2B4CBC255B1E7B774832" ma:contentTypeVersion="16" ma:contentTypeDescription="Create a new document." ma:contentTypeScope="" ma:versionID="e116f945160b613829cf4b3e51e99c46">
  <xsd:schema xmlns:xsd="http://www.w3.org/2001/XMLSchema" xmlns:xs="http://www.w3.org/2001/XMLSchema" xmlns:p="http://schemas.microsoft.com/office/2006/metadata/properties" xmlns:ns2="0c390f4f-ec44-4ddc-ba47-9455f1e3512b" xmlns:ns3="049c9668-2022-4c74-8637-cfeba9a088ce" targetNamespace="http://schemas.microsoft.com/office/2006/metadata/properties" ma:root="true" ma:fieldsID="9138c65cfde45a57b22fb6efd41466ef" ns2:_="" ns3:_="">
    <xsd:import namespace="0c390f4f-ec44-4ddc-ba47-9455f1e3512b"/>
    <xsd:import namespace="049c9668-2022-4c74-8637-cfeba9a088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90f4f-ec44-4ddc-ba47-9455f1e35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08efc7-83b4-41f8-97ad-1345d466dc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c9668-2022-4c74-8637-cfeba9a088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81ab7b-52d1-4a2b-9482-a12d4b4b0dc1}" ma:internalName="TaxCatchAll" ma:showField="CatchAllData" ma:web="049c9668-2022-4c74-8637-cfeba9a088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2A6FFC-8871-43D9-AA4E-2260813F5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723E8-1CA5-4018-8A2C-D90D257CC767}">
  <ds:schemaRefs>
    <ds:schemaRef ds:uri="http://schemas.microsoft.com/office/2006/documentManagement/types"/>
    <ds:schemaRef ds:uri="http://purl.org/dc/elements/1.1/"/>
    <ds:schemaRef ds:uri="049c9668-2022-4c74-8637-cfeba9a088ce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c390f4f-ec44-4ddc-ba47-9455f1e3512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EF4641-5109-4FF3-AF10-9E346D58C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90f4f-ec44-4ddc-ba47-9455f1e3512b"/>
    <ds:schemaRef ds:uri="049c9668-2022-4c74-8637-cfeba9a08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168</Words>
  <Application>Microsoft Office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Open sans</vt:lpstr>
      <vt:lpstr>Open sans light</vt:lpstr>
      <vt:lpstr>2_Custom Design</vt:lpstr>
      <vt:lpstr>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Next Steps</vt:lpstr>
    </vt:vector>
  </TitlesOfParts>
  <Company>Crush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Headlines Introductory paragraphs  Headers  Body copy</dc:title>
  <dc:creator>Natalie Brammer</dc:creator>
  <cp:lastModifiedBy>Max Denton</cp:lastModifiedBy>
  <cp:revision>45</cp:revision>
  <dcterms:created xsi:type="dcterms:W3CDTF">2015-01-29T14:57:11Z</dcterms:created>
  <dcterms:modified xsi:type="dcterms:W3CDTF">2023-06-12T13:52:12Z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0x0101000B818EAA4C9D2B4CBC255B1E7B774832</vt:lpwstr>
  </property>
  <property fmtid="{D5CDD505-2E9C-101B-9397-08002B2CF9AE}" pid="3" name="MediaServiceImageTags">
    <vt:lpwstr/>
  </property>
</Properties>
</file>